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306" r:id="rId2"/>
    <p:sldId id="257" r:id="rId3"/>
    <p:sldId id="261" r:id="rId4"/>
    <p:sldId id="259" r:id="rId5"/>
    <p:sldId id="308" r:id="rId6"/>
    <p:sldId id="303" r:id="rId7"/>
    <p:sldId id="263" r:id="rId8"/>
    <p:sldId id="309" r:id="rId9"/>
    <p:sldId id="288" r:id="rId10"/>
    <p:sldId id="298" r:id="rId11"/>
    <p:sldId id="299" r:id="rId12"/>
    <p:sldId id="264" r:id="rId13"/>
    <p:sldId id="265" r:id="rId14"/>
    <p:sldId id="300" r:id="rId15"/>
    <p:sldId id="276" r:id="rId16"/>
    <p:sldId id="275" r:id="rId17"/>
    <p:sldId id="301" r:id="rId18"/>
    <p:sldId id="277" r:id="rId19"/>
    <p:sldId id="302" r:id="rId20"/>
    <p:sldId id="310" r:id="rId21"/>
    <p:sldId id="307" r:id="rId22"/>
  </p:sldIdLst>
  <p:sldSz cx="9144000" cy="5143500" type="screen16x9"/>
  <p:notesSz cx="6858000" cy="9144000"/>
  <p:embeddedFontLst>
    <p:embeddedFont>
      <p:font typeface="Work Sans" panose="020B0604020202020204" charset="0"/>
      <p:regular r:id="rId24"/>
      <p:bold r:id="rId25"/>
      <p:italic r:id="rId26"/>
      <p:boldItalic r:id="rId27"/>
    </p:embeddedFont>
    <p:embeddedFont>
      <p:font typeface="Barlow Light" panose="020B0604020202020204" charset="0"/>
      <p:regular r:id="rId28"/>
      <p:bold r:id="rId29"/>
      <p:italic r:id="rId30"/>
      <p:boldItalic r:id="rId31"/>
    </p:embeddedFont>
    <p:embeddedFont>
      <p:font typeface="Barlow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riam Libre" panose="020B0604020202020204" charset="-79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Sham" initials="AS" lastIdx="1" clrIdx="0">
    <p:extLst>
      <p:ext uri="{19B8F6BF-5375-455C-9EA6-DF929625EA0E}">
        <p15:presenceInfo xmlns:p15="http://schemas.microsoft.com/office/powerpoint/2012/main" userId="113b375f09e00f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977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7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25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30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39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30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39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25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94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47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48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61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69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3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0;p13"/>
          <p:cNvSpPr txBox="1">
            <a:spLocks noGrp="1"/>
          </p:cNvSpPr>
          <p:nvPr>
            <p:ph type="ctrTitle"/>
          </p:nvPr>
        </p:nvSpPr>
        <p:spPr>
          <a:xfrm>
            <a:off x="2030055" y="733647"/>
            <a:ext cx="4899000" cy="2551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Развитие информационных компетенций будущего специалиста в условиях вузовской библиотеки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796" y="3750065"/>
            <a:ext cx="3729519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Miriam Libre" panose="020B0604020202020204" charset="-79"/>
              </a:rPr>
              <a:t>Выполнили студенты группы </a:t>
            </a:r>
          </a:p>
          <a:p>
            <a:pPr algn="ctr"/>
            <a:r>
              <a:rPr lang="ru-RU" sz="1600" dirty="0" smtClean="0">
                <a:cs typeface="Miriam Libre" panose="020B0604020202020204" charset="-79"/>
              </a:rPr>
              <a:t>ОБ-51.03.06.03-34</a:t>
            </a:r>
          </a:p>
          <a:p>
            <a:pPr algn="ctr"/>
            <a:r>
              <a:rPr lang="ru-RU" sz="1600" dirty="0" smtClean="0">
                <a:cs typeface="Miriam Libre" panose="020B0604020202020204" charset="-79"/>
              </a:rPr>
              <a:t>Казакова Екатерина,</a:t>
            </a:r>
          </a:p>
          <a:p>
            <a:pPr algn="ctr"/>
            <a:r>
              <a:rPr lang="ru-RU" sz="1600" dirty="0" err="1" smtClean="0">
                <a:cs typeface="Miriam Libre" panose="020B0604020202020204" charset="-79"/>
              </a:rPr>
              <a:t>Шамшурина</a:t>
            </a:r>
            <a:r>
              <a:rPr lang="ru-RU" sz="1600" dirty="0" smtClean="0">
                <a:cs typeface="Miriam Libre" panose="020B0604020202020204" charset="-79"/>
              </a:rPr>
              <a:t> Анастасия</a:t>
            </a:r>
            <a:endParaRPr lang="ru-RU" sz="1600" dirty="0">
              <a:cs typeface="Miriam Libre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52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>
            <a:spLocks noGrp="1"/>
          </p:cNvSpPr>
          <p:nvPr>
            <p:ph type="title" idx="4294967295"/>
          </p:nvPr>
        </p:nvSpPr>
        <p:spPr>
          <a:xfrm>
            <a:off x="2002599" y="379370"/>
            <a:ext cx="5711993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Информационный куратор</a:t>
            </a:r>
            <a:endParaRPr b="1" dirty="0"/>
          </a:p>
        </p:txBody>
      </p:sp>
      <p:sp>
        <p:nvSpPr>
          <p:cNvPr id="701" name="Google Shape;701;p4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03" name="Google Shape;703;p45"/>
          <p:cNvSpPr txBox="1"/>
          <p:nvPr/>
        </p:nvSpPr>
        <p:spPr>
          <a:xfrm>
            <a:off x="1797728" y="2987206"/>
            <a:ext cx="5619964" cy="192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 dirty="0" smtClean="0"/>
              <a:t>Специалист, </a:t>
            </a:r>
            <a:r>
              <a:rPr lang="ru-RU" sz="2000" dirty="0"/>
              <a:t>обеспечивающий цифровую инклюзию, помогающий людям любого возраста адаптироваться к цифровой среде и виртуальности.</a:t>
            </a:r>
          </a:p>
        </p:txBody>
      </p:sp>
      <p:grpSp>
        <p:nvGrpSpPr>
          <p:cNvPr id="6" name="Google Shape;1453;p50"/>
          <p:cNvGrpSpPr/>
          <p:nvPr/>
        </p:nvGrpSpPr>
        <p:grpSpPr>
          <a:xfrm>
            <a:off x="3875113" y="1236770"/>
            <a:ext cx="1393673" cy="1679143"/>
            <a:chOff x="3554761" y="1011374"/>
            <a:chExt cx="597525" cy="719918"/>
          </a:xfrm>
        </p:grpSpPr>
        <p:sp>
          <p:nvSpPr>
            <p:cNvPr id="7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>
            <a:spLocks noGrp="1"/>
          </p:cNvSpPr>
          <p:nvPr>
            <p:ph type="title" idx="4294967295"/>
          </p:nvPr>
        </p:nvSpPr>
        <p:spPr>
          <a:xfrm>
            <a:off x="2002600" y="37937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Архитектор событий</a:t>
            </a:r>
            <a:endParaRPr b="1" dirty="0"/>
          </a:p>
        </p:txBody>
      </p:sp>
      <p:sp>
        <p:nvSpPr>
          <p:cNvPr id="701" name="Google Shape;701;p4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03" name="Google Shape;703;p45"/>
          <p:cNvSpPr txBox="1"/>
          <p:nvPr/>
        </p:nvSpPr>
        <p:spPr>
          <a:xfrm>
            <a:off x="1489276" y="3029423"/>
            <a:ext cx="6349429" cy="192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 dirty="0" smtClean="0"/>
              <a:t>Проектирует </a:t>
            </a:r>
            <a:r>
              <a:rPr lang="ru-RU" sz="2000" dirty="0"/>
              <a:t>и организует события на основе верифицированных </a:t>
            </a:r>
            <a:r>
              <a:rPr lang="ru-RU" sz="2000" dirty="0" err="1"/>
              <a:t>знаниевых</a:t>
            </a:r>
            <a:r>
              <a:rPr lang="ru-RU" sz="2000" dirty="0"/>
              <a:t> продуктов. Создаёт расписание полезных мероприятий, позволяющих просвещаться и отдыхать вместе с другими людьми в реальности и виртуальности.</a:t>
            </a:r>
          </a:p>
        </p:txBody>
      </p:sp>
      <p:grpSp>
        <p:nvGrpSpPr>
          <p:cNvPr id="11" name="Google Shape;1464;p50"/>
          <p:cNvGrpSpPr/>
          <p:nvPr/>
        </p:nvGrpSpPr>
        <p:grpSpPr>
          <a:xfrm>
            <a:off x="4072607" y="1648271"/>
            <a:ext cx="998685" cy="1213209"/>
            <a:chOff x="5526246" y="1011207"/>
            <a:chExt cx="592758" cy="720086"/>
          </a:xfrm>
        </p:grpSpPr>
        <p:sp>
          <p:nvSpPr>
            <p:cNvPr id="12" name="Google Shape;1465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66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67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68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69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70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498;p50"/>
          <p:cNvGrpSpPr/>
          <p:nvPr/>
        </p:nvGrpSpPr>
        <p:grpSpPr>
          <a:xfrm>
            <a:off x="4776105" y="1023765"/>
            <a:ext cx="742927" cy="796261"/>
            <a:chOff x="6506504" y="937343"/>
            <a:chExt cx="744273" cy="793950"/>
          </a:xfrm>
        </p:grpSpPr>
        <p:sp>
          <p:nvSpPr>
            <p:cNvPr id="19" name="Google Shape;1499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0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1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150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" name="Google Shape;150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50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50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50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0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50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0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51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51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6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199" y="-256855"/>
            <a:ext cx="549303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b="1" dirty="0" smtClean="0"/>
              <a:t>Библиотекарь новой формации</a:t>
            </a:r>
            <a:endParaRPr lang="ru-RU" sz="2400" dirty="0"/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3290" y="508347"/>
            <a:ext cx="5948737" cy="4188002"/>
          </a:xfrm>
        </p:spPr>
        <p:txBody>
          <a:bodyPr/>
          <a:lstStyle/>
          <a:p>
            <a:pPr lvl="0"/>
            <a:r>
              <a:rPr lang="ru-RU" sz="1800" dirty="0" smtClean="0"/>
              <a:t>аналитик-синтезатор;</a:t>
            </a:r>
            <a:endParaRPr lang="ru-RU" sz="1800" dirty="0"/>
          </a:p>
          <a:p>
            <a:pPr lvl="0"/>
            <a:r>
              <a:rPr lang="ru-RU" sz="1800" dirty="0"/>
              <a:t>креативный информационный навигатор и посредник в системе документных </a:t>
            </a:r>
            <a:r>
              <a:rPr lang="ru-RU" sz="1800" dirty="0" smtClean="0"/>
              <a:t>коммуникаций;</a:t>
            </a:r>
            <a:endParaRPr lang="ru-RU" sz="1800" dirty="0"/>
          </a:p>
          <a:p>
            <a:pPr lvl="0"/>
            <a:r>
              <a:rPr lang="ru-RU" sz="1800" dirty="0"/>
              <a:t>специалист в области цифровых технологий;</a:t>
            </a:r>
          </a:p>
          <a:p>
            <a:pPr lvl="0"/>
            <a:r>
              <a:rPr lang="ru-RU" sz="1800" dirty="0"/>
              <a:t>инструктор по освоению информационной культуры;</a:t>
            </a:r>
          </a:p>
          <a:p>
            <a:pPr lvl="0"/>
            <a:r>
              <a:rPr lang="ru-RU" sz="1800" dirty="0"/>
              <a:t>менеджер и маркетолог в информационно-библиотечной сфере;</a:t>
            </a:r>
          </a:p>
          <a:p>
            <a:pPr lvl="0"/>
            <a:r>
              <a:rPr lang="ru-RU" sz="1800" dirty="0"/>
              <a:t>агент книгоиздательского и книготоргового рынков;</a:t>
            </a:r>
          </a:p>
          <a:p>
            <a:pPr lvl="0"/>
            <a:r>
              <a:rPr lang="ru-RU" sz="1800" dirty="0"/>
              <a:t>организатор культурно-досуговой деятельности и педагог;</a:t>
            </a:r>
          </a:p>
          <a:p>
            <a:pPr lvl="0"/>
            <a:r>
              <a:rPr lang="ru-RU" sz="1800" dirty="0"/>
              <a:t>хранитель гуманистических традиций общества;</a:t>
            </a:r>
          </a:p>
          <a:p>
            <a:pPr lvl="0"/>
            <a:r>
              <a:rPr lang="ru-RU" sz="1800" dirty="0"/>
              <a:t>социолог-культуролог.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32054" y="4774168"/>
            <a:ext cx="323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И.А. Коршунов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 idx="4294967295"/>
          </p:nvPr>
        </p:nvSpPr>
        <p:spPr>
          <a:xfrm>
            <a:off x="257365" y="620111"/>
            <a:ext cx="4282742" cy="14646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200" dirty="0" smtClean="0"/>
              <a:t>«</a:t>
            </a:r>
            <a:r>
              <a:rPr lang="ru-RU" b="1" dirty="0"/>
              <a:t>Основы информационной культуры</a:t>
            </a:r>
            <a:r>
              <a:rPr lang="ru-RU" sz="3200" dirty="0" smtClean="0"/>
              <a:t>»</a:t>
            </a:r>
            <a:endParaRPr dirty="0"/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4294967295"/>
          </p:nvPr>
        </p:nvSpPr>
        <p:spPr>
          <a:xfrm>
            <a:off x="441789" y="2333059"/>
            <a:ext cx="392432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ru-RU" dirty="0"/>
              <a:t>З</a:t>
            </a:r>
            <a:r>
              <a:rPr lang="ru-RU" dirty="0" smtClean="0"/>
              <a:t>адача курса </a:t>
            </a:r>
            <a:r>
              <a:rPr lang="ru-RU" dirty="0"/>
              <a:t>—</a:t>
            </a:r>
            <a:r>
              <a:rPr lang="ru-RU" dirty="0" smtClean="0"/>
              <a:t>познакомить </a:t>
            </a:r>
            <a:r>
              <a:rPr lang="ru-RU" dirty="0"/>
              <a:t>студентов с информационными ресурсами, научить поиску книг в </a:t>
            </a:r>
            <a:r>
              <a:rPr lang="ru-RU" dirty="0" smtClean="0"/>
              <a:t>каталоге. </a:t>
            </a:r>
            <a:endParaRPr lang="ru-RU" dirty="0"/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026" name="Picture 2" descr="https://sun9-78.userapi.com/impg/Zz1IujQNDA7BYWPHWNcEgflyil_UW2qgB0mVUw/0_ha2JFIo5A.jpg?size=2560x1702&amp;quality=96&amp;sign=149062811712444aae6a819ac1d0171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22" y="-472339"/>
            <a:ext cx="4602278" cy="3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0.userapi.com/impg/FbEK5ffza9lfVNqybAZPkeSISDDn5UtpOczBbA/jd9lKEAJjqA.jpg?size=2560x1702&amp;quality=96&amp;sign=8ff042aa687e984bbc34532ba4f388fc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22" y="2084778"/>
            <a:ext cx="4600662" cy="30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0106" y="4620280"/>
            <a:ext cx="46038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Учебно-научная библиотека </a:t>
            </a:r>
            <a:r>
              <a:rPr lang="ru-RU" dirty="0" err="1" smtClean="0"/>
              <a:t>УдГУ</a:t>
            </a:r>
            <a:r>
              <a:rPr lang="ru-RU" dirty="0" smtClean="0"/>
              <a:t> им. В.А. Журавлёва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553078" y="1171254"/>
            <a:ext cx="4037743" cy="2126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l">
              <a:buNone/>
            </a:pPr>
            <a:r>
              <a:rPr lang="ru-RU" sz="3600" dirty="0" smtClean="0"/>
              <a:t>Цифровые навыки</a:t>
            </a:r>
            <a:endParaRPr lang="ru-RU" sz="360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904180" y="174661"/>
            <a:ext cx="1582220" cy="76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body" idx="4294967295"/>
          </p:nvPr>
        </p:nvSpPr>
        <p:spPr>
          <a:xfrm>
            <a:off x="307975" y="412560"/>
            <a:ext cx="4237749" cy="4318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Цифровой маркетинг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76200" indent="0">
              <a:buNone/>
            </a:pPr>
            <a:r>
              <a:rPr lang="ru-RU" sz="2200" dirty="0" smtClean="0"/>
              <a:t>Вузовские </a:t>
            </a:r>
            <a:r>
              <a:rPr lang="ru-RU" sz="2200" dirty="0"/>
              <a:t>библиотеки должны иметь возможность максимально увеличить доступ к цифровому и печатному контенту и </a:t>
            </a:r>
            <a:r>
              <a:rPr lang="ru-RU" sz="2200" dirty="0" smtClean="0"/>
              <a:t>услугам. </a:t>
            </a:r>
            <a:r>
              <a:rPr lang="ru-RU" sz="2200" dirty="0"/>
              <a:t>Поэтому важно иметь навык ведения </a:t>
            </a:r>
            <a:r>
              <a:rPr lang="ru-RU" sz="2200" dirty="0" err="1"/>
              <a:t>соцсетей</a:t>
            </a:r>
            <a:r>
              <a:rPr lang="ru-RU" sz="2200" dirty="0"/>
              <a:t>, постинга, работы с цифровой аудиторией. </a:t>
            </a:r>
          </a:p>
        </p:txBody>
      </p:sp>
      <p:grpSp>
        <p:nvGrpSpPr>
          <p:cNvPr id="474" name="Google Shape;474;p33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475" name="Google Shape;47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https://orgpm.ru/upload/iblock/9cf/9cf869d9f64437b2da224275028d27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orgpm.ru/upload/iblock/9cf/9cf869d9f64437b2da224275028d27c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D:\users\studnz2\Downloads\9cf869d9f64437b2da224275028d27c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7" r="25790"/>
          <a:stretch/>
        </p:blipFill>
        <p:spPr bwMode="auto">
          <a:xfrm>
            <a:off x="5377399" y="821000"/>
            <a:ext cx="2628143" cy="35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55" name="Google Shape;455;p32"/>
          <p:cNvSpPr txBox="1">
            <a:spLocks noGrp="1"/>
          </p:cNvSpPr>
          <p:nvPr>
            <p:ph type="body" idx="4294967295"/>
          </p:nvPr>
        </p:nvSpPr>
        <p:spPr>
          <a:xfrm>
            <a:off x="380144" y="396842"/>
            <a:ext cx="4144146" cy="450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Доступ к цифровым массивам </a:t>
            </a:r>
            <a:r>
              <a:rPr lang="ru-RU" sz="28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документов</a:t>
            </a:r>
          </a:p>
          <a:p>
            <a:pPr marL="0" lvl="0" indent="0">
              <a:buNone/>
            </a:pPr>
            <a:endParaRPr lang="ru-RU" dirty="0" smtClean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>
              <a:buNone/>
            </a:pPr>
            <a:r>
              <a:rPr lang="ru-RU" sz="2200" dirty="0"/>
              <a:t>Вузовские библиотеки активно работают над организацией доступа к мировым документным ресурсам, научным базам данных, предлагая современные библиотечно-библиографические </a:t>
            </a:r>
            <a:r>
              <a:rPr lang="ru-RU" sz="2200" dirty="0" smtClean="0"/>
              <a:t>сервисы.</a:t>
            </a:r>
            <a:endParaRPr sz="2200" dirty="0"/>
          </a:p>
        </p:txBody>
      </p:sp>
      <p:grpSp>
        <p:nvGrpSpPr>
          <p:cNvPr id="456" name="Google Shape;456;p32"/>
          <p:cNvGrpSpPr/>
          <p:nvPr/>
        </p:nvGrpSpPr>
        <p:grpSpPr>
          <a:xfrm>
            <a:off x="5685700" y="373572"/>
            <a:ext cx="2119546" cy="4396359"/>
            <a:chOff x="2547150" y="238125"/>
            <a:chExt cx="2525675" cy="5238750"/>
          </a:xfrm>
        </p:grpSpPr>
        <p:sp>
          <p:nvSpPr>
            <p:cNvPr id="457" name="Google Shape;457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5" name="Picture 3" descr="D:\users\studnz2\Downloads\1600x1200_resize_up_Fotolia_19418375_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1" r="29295" b="-335"/>
          <a:stretch/>
        </p:blipFill>
        <p:spPr bwMode="auto">
          <a:xfrm>
            <a:off x="5740736" y="756563"/>
            <a:ext cx="2016525" cy="36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body" idx="4294967295"/>
          </p:nvPr>
        </p:nvSpPr>
        <p:spPr>
          <a:xfrm>
            <a:off x="307975" y="135740"/>
            <a:ext cx="4215239" cy="427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600" b="1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Умение осуществлять поиск </a:t>
            </a:r>
            <a:r>
              <a:rPr lang="ru-RU" sz="26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информации </a:t>
            </a:r>
            <a:r>
              <a:rPr lang="ru-RU" sz="2600" b="1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в огромных цифровых массивах и базах </a:t>
            </a:r>
            <a:r>
              <a:rPr lang="ru-RU" sz="26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данных</a:t>
            </a:r>
          </a:p>
          <a:p>
            <a:pPr marL="0" lvl="0" indent="0" algn="ctr">
              <a:buNone/>
            </a:pPr>
            <a:endParaRPr lang="ru-RU" dirty="0" smtClean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>
              <a:buNone/>
            </a:pPr>
            <a:r>
              <a:rPr lang="ru-RU" sz="2200" dirty="0" smtClean="0"/>
              <a:t>Специалистам вузовской библиотеки нужно </a:t>
            </a:r>
            <a:r>
              <a:rPr lang="ru-RU" sz="2200" dirty="0"/>
              <a:t>научиться распространять, фильтровать и систематизировать цифровую информацию в соответствии с ее актуальностью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grpSp>
        <p:nvGrpSpPr>
          <p:cNvPr id="474" name="Google Shape;474;p33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475" name="Google Shape;47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https://orgpm.ru/upload/iblock/9cf/9cf869d9f64437b2da224275028d27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orgpm.ru/upload/iblock/9cf/9cf869d9f64437b2da224275028d27c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users\studnz2\Downloads\1494531805_google_find_pic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2426" r="23297"/>
          <a:stretch/>
        </p:blipFill>
        <p:spPr bwMode="auto">
          <a:xfrm>
            <a:off x="5371342" y="859898"/>
            <a:ext cx="2609977" cy="3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7918" y="1846967"/>
            <a:ext cx="272503" cy="10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50583" y="2598873"/>
            <a:ext cx="1137449" cy="10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85" name="Google Shape;485;p34"/>
          <p:cNvSpPr txBox="1">
            <a:spLocks noGrp="1"/>
          </p:cNvSpPr>
          <p:nvPr>
            <p:ph type="body" idx="4294967295"/>
          </p:nvPr>
        </p:nvSpPr>
        <p:spPr>
          <a:xfrm>
            <a:off x="363950" y="371121"/>
            <a:ext cx="2671280" cy="4270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Управление цифровой </a:t>
            </a:r>
            <a:r>
              <a:rPr lang="ru-RU" sz="28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информацией</a:t>
            </a:r>
          </a:p>
          <a:p>
            <a:pPr marL="0" lvl="0" indent="0">
              <a:buNone/>
            </a:pPr>
            <a:endParaRPr lang="ru-RU" dirty="0" smtClean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>
              <a:buNone/>
            </a:pPr>
            <a:r>
              <a:rPr lang="ru-RU" sz="2200" dirty="0" smtClean="0"/>
              <a:t>Библиотекарь </a:t>
            </a:r>
            <a:r>
              <a:rPr lang="ru-RU" sz="2200" dirty="0"/>
              <a:t>должен уметь управлять оцифрованной информацией, работать с базами </a:t>
            </a:r>
            <a:r>
              <a:rPr lang="ru-RU" sz="2200" dirty="0" smtClean="0"/>
              <a:t>данных.</a:t>
            </a:r>
            <a:endParaRPr sz="2200" dirty="0"/>
          </a:p>
        </p:txBody>
      </p:sp>
      <p:grpSp>
        <p:nvGrpSpPr>
          <p:cNvPr id="486" name="Google Shape;486;p34"/>
          <p:cNvGrpSpPr/>
          <p:nvPr/>
        </p:nvGrpSpPr>
        <p:grpSpPr>
          <a:xfrm>
            <a:off x="3475284" y="1105534"/>
            <a:ext cx="5005192" cy="2932482"/>
            <a:chOff x="1177450" y="241631"/>
            <a:chExt cx="6173152" cy="3616776"/>
          </a:xfrm>
        </p:grpSpPr>
        <p:sp>
          <p:nvSpPr>
            <p:cNvPr id="487" name="Google Shape;48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22" name="Picture 2" descr="D:\users\studnz2\Downloads\4UrirGwgQ6HnAueiHxs82Sofytm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12" y="1291071"/>
            <a:ext cx="3678406" cy="26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55" name="Google Shape;455;p32"/>
          <p:cNvSpPr txBox="1">
            <a:spLocks noGrp="1"/>
          </p:cNvSpPr>
          <p:nvPr>
            <p:ph type="body" idx="4294967295"/>
          </p:nvPr>
        </p:nvSpPr>
        <p:spPr>
          <a:xfrm>
            <a:off x="453051" y="732481"/>
            <a:ext cx="4149771" cy="3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6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Digital</a:t>
            </a:r>
            <a:r>
              <a:rPr lang="en-US" sz="2600" b="1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-</a:t>
            </a:r>
            <a:r>
              <a:rPr lang="ru-RU" sz="2600" b="1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коммуникация</a:t>
            </a:r>
          </a:p>
          <a:p>
            <a:pPr marL="0" lvl="0" indent="0">
              <a:buNone/>
            </a:pPr>
            <a:endParaRPr lang="ru-RU" b="1" dirty="0" smtClean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0" lvl="0" indent="0">
              <a:buNone/>
            </a:pPr>
            <a:r>
              <a:rPr lang="ru-RU" sz="2200" dirty="0"/>
              <a:t>Умение использовать различные методы цифровой коммуникации как для внутреннего, так и для внешнего общения становится все более важным навыком. </a:t>
            </a:r>
            <a:endParaRPr sz="2200" dirty="0"/>
          </a:p>
        </p:txBody>
      </p:sp>
      <p:grpSp>
        <p:nvGrpSpPr>
          <p:cNvPr id="456" name="Google Shape;456;p32"/>
          <p:cNvGrpSpPr/>
          <p:nvPr/>
        </p:nvGrpSpPr>
        <p:grpSpPr>
          <a:xfrm>
            <a:off x="5685700" y="373572"/>
            <a:ext cx="2119546" cy="4396359"/>
            <a:chOff x="2547150" y="238125"/>
            <a:chExt cx="2525675" cy="5238750"/>
          </a:xfrm>
        </p:grpSpPr>
        <p:sp>
          <p:nvSpPr>
            <p:cNvPr id="457" name="Google Shape;457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D:\users\studnz2\Downloads\1619584514_13-phonoteka_org-p-fon-dlya-prezentatsii-kommunikatsiya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6" r="30197"/>
          <a:stretch/>
        </p:blipFill>
        <p:spPr bwMode="auto">
          <a:xfrm>
            <a:off x="5740736" y="780389"/>
            <a:ext cx="2008431" cy="35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272796" y="0"/>
            <a:ext cx="5885794" cy="4993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современного образования</a:t>
            </a:r>
          </a:p>
          <a:p>
            <a:pPr marL="114300" indent="0">
              <a:buNone/>
            </a:pPr>
            <a:r>
              <a:rPr lang="ru-RU" sz="2000" dirty="0" smtClean="0"/>
              <a:t>Система </a:t>
            </a:r>
            <a:r>
              <a:rPr lang="ru-RU" sz="2000" dirty="0"/>
              <a:t>образования призвана обеспечить подготовку высокообразованных людей и высококвалифицированных специалистов, способных к профессиональному росту и профессиональной мобильности в условиях информатизации общества и развития новых наукоемких технологий, что невозможно без их развитой способности к реализации усложнившейся информационной деятельности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 algn="r">
              <a:lnSpc>
                <a:spcPct val="50000"/>
              </a:lnSpc>
              <a:buNone/>
            </a:pPr>
            <a:r>
              <a:rPr lang="ru-RU" sz="2000" dirty="0" smtClean="0"/>
              <a:t>Национальная доктрина </a:t>
            </a:r>
            <a:r>
              <a:rPr lang="ru-RU" sz="2000" dirty="0"/>
              <a:t>образования </a:t>
            </a:r>
            <a:endParaRPr lang="ru-RU" sz="2000" dirty="0" smtClean="0"/>
          </a:p>
          <a:p>
            <a:pPr marL="114300" indent="0" algn="r">
              <a:lnSpc>
                <a:spcPct val="50000"/>
              </a:lnSpc>
              <a:buNone/>
            </a:pPr>
            <a:r>
              <a:rPr lang="ru-RU" sz="2000" dirty="0" smtClean="0"/>
              <a:t>в </a:t>
            </a:r>
            <a:r>
              <a:rPr lang="ru-RU" sz="2000" dirty="0"/>
              <a:t>Российской </a:t>
            </a:r>
            <a:r>
              <a:rPr lang="ru-RU" sz="2000" dirty="0" smtClean="0"/>
              <a:t>Федерации до 2025 г.</a:t>
            </a:r>
            <a:endParaRPr lang="ru-RU" sz="2000" dirty="0"/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6283"/>
            <a:ext cx="5138700" cy="857400"/>
          </a:xfrm>
        </p:spPr>
        <p:txBody>
          <a:bodyPr/>
          <a:lstStyle/>
          <a:p>
            <a:pPr algn="ctr"/>
            <a:r>
              <a:rPr lang="ru-RU" sz="3600" dirty="0" smtClean="0"/>
              <a:t>Вывод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56658"/>
            <a:ext cx="5655924" cy="3180900"/>
          </a:xfrm>
        </p:spPr>
        <p:txBody>
          <a:bodyPr/>
          <a:lstStyle/>
          <a:p>
            <a:r>
              <a:rPr lang="ru-RU" sz="2800" dirty="0"/>
              <a:t>Библиотекари должны овладеть цифровой грамотностью, стать специалистами, способными выполнить информационный запрос любой сложности и построить индивидуальную информационную траекторию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0;p13"/>
          <p:cNvSpPr txBox="1">
            <a:spLocks noGrp="1"/>
          </p:cNvSpPr>
          <p:nvPr>
            <p:ph type="ctrTitle"/>
          </p:nvPr>
        </p:nvSpPr>
        <p:spPr>
          <a:xfrm>
            <a:off x="2030055" y="733647"/>
            <a:ext cx="4899000" cy="2551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Развитие информационных компетенций будущего специалиста в условиях вузовской библиотеки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796" y="3750065"/>
            <a:ext cx="3729519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Miriam Libre" panose="020B0604020202020204" charset="-79"/>
              </a:rPr>
              <a:t>Выполнили студенты группы </a:t>
            </a:r>
          </a:p>
          <a:p>
            <a:pPr algn="ctr"/>
            <a:r>
              <a:rPr lang="ru-RU" sz="1600" dirty="0" smtClean="0">
                <a:cs typeface="Miriam Libre" panose="020B0604020202020204" charset="-79"/>
              </a:rPr>
              <a:t>ОБ-51.03.06.03-34</a:t>
            </a:r>
          </a:p>
          <a:p>
            <a:pPr algn="ctr"/>
            <a:r>
              <a:rPr lang="ru-RU" sz="1600" dirty="0" smtClean="0">
                <a:cs typeface="Miriam Libre" panose="020B0604020202020204" charset="-79"/>
              </a:rPr>
              <a:t>Казакова Екатерина,</a:t>
            </a:r>
          </a:p>
          <a:p>
            <a:pPr algn="ctr"/>
            <a:r>
              <a:rPr lang="ru-RU" sz="1600" dirty="0" err="1" smtClean="0">
                <a:cs typeface="Miriam Libre" panose="020B0604020202020204" charset="-79"/>
              </a:rPr>
              <a:t>Шамшурина</a:t>
            </a:r>
            <a:r>
              <a:rPr lang="ru-RU" sz="1600" dirty="0" smtClean="0">
                <a:cs typeface="Miriam Libre" panose="020B0604020202020204" charset="-79"/>
              </a:rPr>
              <a:t> Анастасия</a:t>
            </a:r>
            <a:endParaRPr lang="ru-RU" sz="1600" dirty="0">
              <a:cs typeface="Miriam Libre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1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553078" y="1335280"/>
            <a:ext cx="4037743" cy="3808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u-RU" dirty="0" smtClean="0"/>
              <a:t>это </a:t>
            </a:r>
            <a:r>
              <a:rPr lang="ru-RU" dirty="0"/>
              <a:t>умение и опыт, позволяющие в огромном массиве информации находить нужную. </a:t>
            </a:r>
            <a:endParaRPr lang="ru-RU" dirty="0" smtClean="0"/>
          </a:p>
          <a:p>
            <a:pPr algn="r"/>
            <a:r>
              <a:rPr lang="ru-RU" sz="2000" dirty="0" smtClean="0"/>
              <a:t>научный сотрудник МИОО </a:t>
            </a:r>
          </a:p>
          <a:p>
            <a:pPr marL="76200" indent="0" algn="r">
              <a:buNone/>
            </a:pPr>
            <a:r>
              <a:rPr lang="ru-RU" sz="2000" dirty="0" smtClean="0"/>
              <a:t>Т.С. Виноградова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55472" y="688369"/>
            <a:ext cx="42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</a:rPr>
              <a:t>Информационная компетентность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1944" y="969051"/>
            <a:ext cx="5640629" cy="3205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ru-RU" sz="2200" dirty="0" smtClean="0"/>
              <a:t>В </a:t>
            </a:r>
            <a:r>
              <a:rPr lang="ru-RU" sz="2200" dirty="0"/>
              <a:t>2021 г</a:t>
            </a:r>
            <a:r>
              <a:rPr lang="ru-RU" sz="2200" dirty="0" smtClean="0"/>
              <a:t>.  состоялся</a:t>
            </a:r>
            <a:r>
              <a:rPr lang="ru-RU" sz="2200" dirty="0"/>
              <a:t> </a:t>
            </a:r>
            <a:r>
              <a:rPr lang="ru-RU" sz="2200" b="1" dirty="0"/>
              <a:t>форум «Библиотекарь будущего</a:t>
            </a:r>
            <a:r>
              <a:rPr lang="ru-RU" sz="2200" b="1" dirty="0" smtClean="0"/>
              <a:t>»</a:t>
            </a:r>
            <a:r>
              <a:rPr lang="ru-RU" sz="2200" dirty="0" smtClean="0"/>
              <a:t> </a:t>
            </a:r>
          </a:p>
          <a:p>
            <a:pPr marL="76200" lvl="0" indent="0">
              <a:buNone/>
            </a:pPr>
            <a:r>
              <a:rPr lang="ru-RU" sz="2200" dirty="0" smtClean="0"/>
              <a:t>Организаторы</a:t>
            </a:r>
          </a:p>
          <a:p>
            <a:pPr lvl="0"/>
            <a:r>
              <a:rPr lang="ru-RU" sz="2200" dirty="0" smtClean="0"/>
              <a:t>Российская </a:t>
            </a:r>
            <a:r>
              <a:rPr lang="ru-RU" sz="2200" dirty="0"/>
              <a:t>государственная </a:t>
            </a:r>
            <a:r>
              <a:rPr lang="ru-RU" sz="2200" dirty="0" smtClean="0"/>
              <a:t>библиотека </a:t>
            </a:r>
          </a:p>
          <a:p>
            <a:pPr lvl="0"/>
            <a:r>
              <a:rPr lang="ru-RU" sz="2200" dirty="0" smtClean="0"/>
              <a:t>Иркутская </a:t>
            </a:r>
            <a:r>
              <a:rPr lang="ru-RU" sz="2200" dirty="0"/>
              <a:t>областная </a:t>
            </a:r>
            <a:r>
              <a:rPr lang="ru-RU" sz="2200" dirty="0" smtClean="0"/>
              <a:t>государственная</a:t>
            </a:r>
          </a:p>
          <a:p>
            <a:pPr marL="76200" lvl="0" indent="0">
              <a:buNone/>
            </a:pPr>
            <a:r>
              <a:rPr lang="ru-RU" sz="2200" dirty="0" smtClean="0"/>
              <a:t> </a:t>
            </a:r>
            <a:r>
              <a:rPr lang="ru-RU" sz="2200" dirty="0"/>
              <a:t>универсальная научная библиотека </a:t>
            </a:r>
            <a:endParaRPr lang="ru-RU" sz="2200" dirty="0" smtClean="0"/>
          </a:p>
          <a:p>
            <a:pPr marL="76200" lvl="0" indent="0">
              <a:buNone/>
            </a:pPr>
            <a:r>
              <a:rPr lang="ru-RU" sz="2200" dirty="0" smtClean="0"/>
              <a:t>им</a:t>
            </a:r>
            <a:r>
              <a:rPr lang="ru-RU" sz="2200" dirty="0"/>
              <a:t>. И. И. </a:t>
            </a:r>
            <a:r>
              <a:rPr lang="ru-RU" sz="2200" dirty="0" smtClean="0"/>
              <a:t>Молчанова-Сибирского </a:t>
            </a:r>
          </a:p>
          <a:p>
            <a:pPr marL="76200" lvl="0" indent="0">
              <a:buNone/>
            </a:pPr>
            <a:r>
              <a:rPr lang="ru-RU" sz="2200" dirty="0" smtClean="0"/>
              <a:t>проект </a:t>
            </a:r>
            <a:r>
              <a:rPr lang="ru-RU" sz="2200" dirty="0"/>
              <a:t>«Атлас новых профессий» и НИУ </a:t>
            </a:r>
            <a:r>
              <a:rPr lang="ru-RU" sz="2200" dirty="0" smtClean="0"/>
              <a:t>ВШЭ.</a:t>
            </a:r>
            <a:endParaRPr sz="22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1944" y="34932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«Библиотекарь будущего»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r="36966" b="16982"/>
          <a:stretch/>
        </p:blipFill>
        <p:spPr>
          <a:xfrm>
            <a:off x="1229362" y="220068"/>
            <a:ext cx="2887038" cy="2606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7288" y="2677324"/>
            <a:ext cx="3719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Заведующий лабораторией непрерывного образования Института образования НИУ ВШЭ </a:t>
            </a:r>
            <a:r>
              <a:rPr lang="ru-RU" sz="2400" dirty="0" smtClean="0"/>
              <a:t>И. А. Коршунов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5979" t="22298" r="10270" b="53735"/>
          <a:stretch/>
        </p:blipFill>
        <p:spPr>
          <a:xfrm>
            <a:off x="5664678" y="220068"/>
            <a:ext cx="2658766" cy="2605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180672" y="2677324"/>
            <a:ext cx="3626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аучный </a:t>
            </a:r>
            <a:r>
              <a:rPr lang="ru-RU" sz="2400" dirty="0"/>
              <a:t>сотрудник </a:t>
            </a:r>
            <a:r>
              <a:rPr lang="ru-RU" sz="2400" dirty="0" smtClean="0"/>
              <a:t>лаборатории </a:t>
            </a:r>
            <a:r>
              <a:rPr lang="ru-RU" sz="2400" dirty="0"/>
              <a:t>непрерывного образования Института образования НИУ ВШЭ </a:t>
            </a:r>
            <a:r>
              <a:rPr lang="ru-RU" sz="2400" dirty="0" smtClean="0"/>
              <a:t>Н. Н. </a:t>
            </a:r>
            <a:r>
              <a:rPr lang="ru-RU" sz="2400" dirty="0" err="1" smtClean="0"/>
              <a:t>Ширкова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07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>
          <a:xfrm>
            <a:off x="5270643" y="25451"/>
            <a:ext cx="289731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87" y="129"/>
            <a:ext cx="8275834" cy="857400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Сравнение требований к ключевым компетенциям библиотечного специалиста в России и США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36141"/>
              </p:ext>
            </p:extLst>
          </p:nvPr>
        </p:nvGraphicFramePr>
        <p:xfrm>
          <a:off x="1" y="857529"/>
          <a:ext cx="9133725" cy="428597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7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Группа</a:t>
                      </a:r>
                      <a:r>
                        <a:rPr lang="ru-RU" sz="1600" baseline="0" dirty="0" smtClean="0"/>
                        <a:t> навыков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Россия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США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Профессиональные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Ведение рейтинга популярности книг, организация тематических конференций, проведение мероприятий, комплектование фонда</a:t>
                      </a:r>
                      <a:r>
                        <a:rPr lang="ru-RU" sz="1400" baseline="0" dirty="0" smtClean="0"/>
                        <a:t> библиотеки, составление книжных каталогов, ведение библиотечной документации, консультирование читателей и выдача книг.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научных исследований, знание бухгалтерских и финансовых</a:t>
                      </a:r>
                      <a:r>
                        <a:rPr lang="ru-RU" sz="1400" baseline="0" dirty="0" smtClean="0"/>
                        <a:t> основ, осуществление закупок, знание современной литературы, организация мероприятий, консультирование читателей.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6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Цифровые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Знание</a:t>
                      </a:r>
                      <a:r>
                        <a:rPr lang="ru-RU" sz="1400" baseline="0" dirty="0" smtClean="0"/>
                        <a:t> языков программирования, продвижение библиотеки в социальных сетях, знание </a:t>
                      </a:r>
                      <a:r>
                        <a:rPr lang="en-US" sz="1400" baseline="0" dirty="0" smtClean="0"/>
                        <a:t>MS Word, MS Excel, Adobe Photoshop,</a:t>
                      </a:r>
                      <a:r>
                        <a:rPr lang="ru-RU" sz="1400" baseline="0" dirty="0" smtClean="0"/>
                        <a:t> информационная грамотность.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Знание 3</a:t>
                      </a:r>
                      <a:r>
                        <a:rPr lang="en-US" sz="1400" dirty="0" smtClean="0"/>
                        <a:t>D-</a:t>
                      </a:r>
                      <a:r>
                        <a:rPr lang="ru-RU" sz="1400" dirty="0" smtClean="0"/>
                        <a:t>печати, статистики, тестирование приложений, </a:t>
                      </a:r>
                      <a:r>
                        <a:rPr lang="en-US" sz="1400" dirty="0" err="1" smtClean="0"/>
                        <a:t>BigData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вёрстка, цифровое кураторство, </a:t>
                      </a:r>
                      <a:r>
                        <a:rPr lang="en-US" sz="1400" baseline="0" dirty="0" smtClean="0"/>
                        <a:t>SMM,</a:t>
                      </a:r>
                      <a:r>
                        <a:rPr lang="ru-RU" sz="1400" baseline="0" dirty="0" smtClean="0"/>
                        <a:t> цифровая и информационная грамотность.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2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074" name="Picture 2" descr="bibliotekar-bud-r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/>
          <a:stretch/>
        </p:blipFill>
        <p:spPr bwMode="auto">
          <a:xfrm>
            <a:off x="895886" y="143010"/>
            <a:ext cx="4745779" cy="50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36" y="172880"/>
            <a:ext cx="2406626" cy="243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17090" y="2499051"/>
            <a:ext cx="7109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Главный научный сотрудник Иркутской областной государственной универсальной научной библиотеки имени И.И. Молчанова-Сибирского </a:t>
            </a:r>
            <a:r>
              <a:rPr lang="ru-RU" sz="2400" dirty="0" smtClean="0"/>
              <a:t>О. Я. </a:t>
            </a:r>
            <a:r>
              <a:rPr lang="ru-RU" sz="2400" dirty="0" err="1" smtClean="0"/>
              <a:t>Палкевич</a:t>
            </a:r>
            <a:r>
              <a:rPr lang="ru-RU" sz="2400" dirty="0" smtClean="0"/>
              <a:t> </a:t>
            </a:r>
            <a:r>
              <a:rPr lang="ru-RU" sz="2400" dirty="0"/>
              <a:t>представила на обсуждение несколько </a:t>
            </a:r>
            <a:r>
              <a:rPr lang="ru-RU" sz="2400" dirty="0" smtClean="0"/>
              <a:t>вариаций </a:t>
            </a:r>
            <a:r>
              <a:rPr lang="ru-RU" sz="2400" dirty="0"/>
              <a:t>библиотекаря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30649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>
            <a:spLocks noGrp="1"/>
          </p:cNvSpPr>
          <p:nvPr>
            <p:ph type="title" idx="4294967295"/>
          </p:nvPr>
        </p:nvSpPr>
        <p:spPr>
          <a:xfrm>
            <a:off x="2002600" y="27305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Библиограф 5.0</a:t>
            </a:r>
            <a:endParaRPr b="1" dirty="0"/>
          </a:p>
        </p:txBody>
      </p:sp>
      <p:sp>
        <p:nvSpPr>
          <p:cNvPr id="701" name="Google Shape;701;p4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03" name="Google Shape;703;p45"/>
          <p:cNvSpPr txBox="1"/>
          <p:nvPr/>
        </p:nvSpPr>
        <p:spPr>
          <a:xfrm>
            <a:off x="-147031" y="1480170"/>
            <a:ext cx="3669972" cy="6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/>
              <a:t>Инженер </a:t>
            </a:r>
            <a:r>
              <a:rPr lang="ru-RU" sz="2400" b="1" dirty="0" smtClean="0"/>
              <a:t>знаний</a:t>
            </a:r>
            <a:endParaRPr lang="ru-RU" sz="2400" dirty="0"/>
          </a:p>
        </p:txBody>
      </p:sp>
      <p:sp>
        <p:nvSpPr>
          <p:cNvPr id="14" name="Google Shape;703;p45"/>
          <p:cNvSpPr txBox="1"/>
          <p:nvPr/>
        </p:nvSpPr>
        <p:spPr>
          <a:xfrm>
            <a:off x="5408475" y="1480170"/>
            <a:ext cx="3580493" cy="162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/>
              <a:t>Конструктор локальной среды </a:t>
            </a:r>
            <a:r>
              <a:rPr lang="ru-RU" sz="2400" b="1" dirty="0" smtClean="0"/>
              <a:t>знаний</a:t>
            </a:r>
          </a:p>
          <a:p>
            <a:pPr algn="ctr"/>
            <a:r>
              <a:rPr lang="ru-RU" sz="1600" b="1" dirty="0" smtClean="0"/>
              <a:t> 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703;p45"/>
          <p:cNvSpPr txBox="1"/>
          <p:nvPr/>
        </p:nvSpPr>
        <p:spPr>
          <a:xfrm>
            <a:off x="-308864" y="3235336"/>
            <a:ext cx="3942691" cy="192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 err="1"/>
              <a:t>Библиолингвист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1600" b="1" dirty="0" smtClean="0"/>
              <a:t> 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" name="Google Shape;703;p45"/>
          <p:cNvSpPr txBox="1"/>
          <p:nvPr/>
        </p:nvSpPr>
        <p:spPr>
          <a:xfrm>
            <a:off x="2600604" y="4013655"/>
            <a:ext cx="3942692" cy="111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/>
              <a:t>Сборщик </a:t>
            </a:r>
            <a:r>
              <a:rPr lang="ru-RU" sz="2400" b="1" dirty="0" err="1"/>
              <a:t>инфосетов</a:t>
            </a:r>
            <a:r>
              <a:rPr lang="ru-RU" sz="2400" b="1" dirty="0"/>
              <a:t> </a:t>
            </a:r>
            <a:endParaRPr lang="ru-RU" sz="2400" dirty="0"/>
          </a:p>
        </p:txBody>
      </p:sp>
      <p:sp>
        <p:nvSpPr>
          <p:cNvPr id="10" name="Google Shape;703;p45"/>
          <p:cNvSpPr txBox="1"/>
          <p:nvPr/>
        </p:nvSpPr>
        <p:spPr>
          <a:xfrm>
            <a:off x="5563507" y="3218574"/>
            <a:ext cx="3580493" cy="73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400" b="1" dirty="0"/>
              <a:t>Археолог знаний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930997" y="1741514"/>
            <a:ext cx="966369" cy="346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Google Shape;1453;p50"/>
          <p:cNvGrpSpPr/>
          <p:nvPr/>
        </p:nvGrpSpPr>
        <p:grpSpPr>
          <a:xfrm>
            <a:off x="3633827" y="1818705"/>
            <a:ext cx="1393673" cy="1679143"/>
            <a:chOff x="3554761" y="1011374"/>
            <a:chExt cx="597525" cy="719918"/>
          </a:xfrm>
        </p:grpSpPr>
        <p:sp>
          <p:nvSpPr>
            <p:cNvPr id="19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>
            <a:off x="4806569" y="2972314"/>
            <a:ext cx="1203813" cy="483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390765" y="3432131"/>
            <a:ext cx="48247" cy="679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997786" y="1688298"/>
            <a:ext cx="844237" cy="430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889347" y="2927860"/>
            <a:ext cx="803672" cy="395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639</Words>
  <Application>Microsoft Office PowerPoint</Application>
  <PresentationFormat>Экран (16:9)</PresentationFormat>
  <Paragraphs>103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Work Sans</vt:lpstr>
      <vt:lpstr>Barlow Light</vt:lpstr>
      <vt:lpstr>Barlow</vt:lpstr>
      <vt:lpstr>Calibri</vt:lpstr>
      <vt:lpstr>Miriam Libre</vt:lpstr>
      <vt:lpstr>Roderigo template</vt:lpstr>
      <vt:lpstr>Развитие информационных компетенций будущего специалиста в условиях вузовской библиотеки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требований к ключевым компетенциям библиотечного специалиста в России и США</vt:lpstr>
      <vt:lpstr>Презентация PowerPoint</vt:lpstr>
      <vt:lpstr>Презентация PowerPoint</vt:lpstr>
      <vt:lpstr>Библиограф 5.0</vt:lpstr>
      <vt:lpstr>Информационный куратор</vt:lpstr>
      <vt:lpstr>Архитектор событий</vt:lpstr>
      <vt:lpstr>Библиотекарь новой формации</vt:lpstr>
      <vt:lpstr>«Основы информационной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Развитие информационных компетенций будущего специалиста в условиях вузовской библиотеки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информационных компетенций будущего специалиста в условиях вузовской библиотеки</dc:title>
  <dc:creator>studnz2</dc:creator>
  <cp:lastModifiedBy>user</cp:lastModifiedBy>
  <cp:revision>23</cp:revision>
  <dcterms:modified xsi:type="dcterms:W3CDTF">2022-12-02T04:59:40Z</dcterms:modified>
</cp:coreProperties>
</file>