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1" r:id="rId1"/>
  </p:sldMasterIdLst>
  <p:notesMasterIdLst>
    <p:notesMasterId r:id="rId26"/>
  </p:notesMasterIdLst>
  <p:sldIdLst>
    <p:sldId id="256" r:id="rId2"/>
    <p:sldId id="262" r:id="rId3"/>
    <p:sldId id="257" r:id="rId4"/>
    <p:sldId id="263" r:id="rId5"/>
    <p:sldId id="265" r:id="rId6"/>
    <p:sldId id="268" r:id="rId7"/>
    <p:sldId id="267" r:id="rId8"/>
    <p:sldId id="269" r:id="rId9"/>
    <p:sldId id="270" r:id="rId10"/>
    <p:sldId id="271" r:id="rId11"/>
    <p:sldId id="272" r:id="rId12"/>
    <p:sldId id="273" r:id="rId13"/>
    <p:sldId id="266" r:id="rId14"/>
    <p:sldId id="260" r:id="rId15"/>
    <p:sldId id="274" r:id="rId16"/>
    <p:sldId id="283" r:id="rId17"/>
    <p:sldId id="275" r:id="rId18"/>
    <p:sldId id="276" r:id="rId19"/>
    <p:sldId id="258" r:id="rId20"/>
    <p:sldId id="278" r:id="rId21"/>
    <p:sldId id="261" r:id="rId22"/>
    <p:sldId id="259" r:id="rId23"/>
    <p:sldId id="281" r:id="rId24"/>
    <p:sldId id="28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65CB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1FEE0D-34F5-4D76-A525-FE25D7650A50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C812DDF-C17E-49DA-915D-C149C226E598}">
      <dgm:prSet phldrT="[Текст]" phldr="1"/>
      <dgm:spPr/>
      <dgm:t>
        <a:bodyPr/>
        <a:lstStyle/>
        <a:p>
          <a:endParaRPr lang="ru-RU" dirty="0"/>
        </a:p>
      </dgm:t>
    </dgm:pt>
    <dgm:pt modelId="{1C89A33F-60D8-4A85-8EDC-6488EDC4152A}" type="parTrans" cxnId="{73D602E7-6ABE-4533-9D39-CE527ADEFE7B}">
      <dgm:prSet/>
      <dgm:spPr/>
      <dgm:t>
        <a:bodyPr/>
        <a:lstStyle/>
        <a:p>
          <a:endParaRPr lang="ru-RU"/>
        </a:p>
      </dgm:t>
    </dgm:pt>
    <dgm:pt modelId="{E177FEDA-7290-47BC-B4E8-5634499D1EF5}" type="sibTrans" cxnId="{73D602E7-6ABE-4533-9D39-CE527ADEFE7B}">
      <dgm:prSet/>
      <dgm:spPr/>
      <dgm:t>
        <a:bodyPr/>
        <a:lstStyle/>
        <a:p>
          <a:endParaRPr lang="ru-RU"/>
        </a:p>
      </dgm:t>
    </dgm:pt>
    <dgm:pt modelId="{D04C8000-3E07-44D2-9A6F-9EBD913F9422}">
      <dgm:prSet phldrT="[Текст]" custT="1"/>
      <dgm:spPr/>
      <dgm:t>
        <a:bodyPr/>
        <a:lstStyle/>
        <a:p>
          <a:r>
            <a:rPr lang="ru-RU" sz="2000" b="1" dirty="0" smtClean="0"/>
            <a:t>Национальная библиотека Удмуртской Республики</a:t>
          </a:r>
          <a:endParaRPr lang="ru-RU" sz="2000" b="1" dirty="0"/>
        </a:p>
      </dgm:t>
    </dgm:pt>
    <dgm:pt modelId="{D99D69CD-0D92-4EA2-8686-4E4FF3C75BAE}" type="parTrans" cxnId="{42C58874-EEDC-440A-93FE-4E6240D0D58C}">
      <dgm:prSet/>
      <dgm:spPr/>
      <dgm:t>
        <a:bodyPr/>
        <a:lstStyle/>
        <a:p>
          <a:endParaRPr lang="ru-RU"/>
        </a:p>
      </dgm:t>
    </dgm:pt>
    <dgm:pt modelId="{B49027C4-9885-48F0-B06D-E841C0B03616}" type="sibTrans" cxnId="{42C58874-EEDC-440A-93FE-4E6240D0D58C}">
      <dgm:prSet/>
      <dgm:spPr/>
      <dgm:t>
        <a:bodyPr/>
        <a:lstStyle/>
        <a:p>
          <a:endParaRPr lang="ru-RU"/>
        </a:p>
      </dgm:t>
    </dgm:pt>
    <dgm:pt modelId="{9837330E-E2AA-456E-B75B-43F4DCACC75F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accent5">
                  <a:lumMod val="50000"/>
                </a:schemeClr>
              </a:solidFill>
            </a:rPr>
            <a:t>ЦБС г. </a:t>
          </a:r>
          <a:r>
            <a:rPr lang="ru-RU" sz="2400" b="1" dirty="0" smtClean="0">
              <a:solidFill>
                <a:schemeClr val="accent5">
                  <a:lumMod val="50000"/>
                </a:schemeClr>
              </a:solidFill>
            </a:rPr>
            <a:t>Ижевска</a:t>
          </a:r>
          <a:endParaRPr lang="ru-RU" sz="2400" b="1" dirty="0">
            <a:solidFill>
              <a:schemeClr val="accent5">
                <a:lumMod val="50000"/>
              </a:schemeClr>
            </a:solidFill>
          </a:endParaRPr>
        </a:p>
      </dgm:t>
    </dgm:pt>
    <dgm:pt modelId="{95C9C5A9-4267-4356-97C3-6408C436B345}" type="parTrans" cxnId="{6A9312D6-544C-4114-B7F8-9A084178A43C}">
      <dgm:prSet/>
      <dgm:spPr/>
      <dgm:t>
        <a:bodyPr/>
        <a:lstStyle/>
        <a:p>
          <a:endParaRPr lang="ru-RU"/>
        </a:p>
      </dgm:t>
    </dgm:pt>
    <dgm:pt modelId="{FFE091E8-CBFC-48AB-93BC-E70A3F5C8D1F}" type="sibTrans" cxnId="{6A9312D6-544C-4114-B7F8-9A084178A43C}">
      <dgm:prSet/>
      <dgm:spPr/>
      <dgm:t>
        <a:bodyPr/>
        <a:lstStyle/>
        <a:p>
          <a:endParaRPr lang="ru-RU"/>
        </a:p>
      </dgm:t>
    </dgm:pt>
    <dgm:pt modelId="{CA2502DB-EEF2-42E5-8CEB-717340C3D14B}">
      <dgm:prSet phldrT="[Текст]" custT="1"/>
      <dgm:spPr/>
      <dgm:t>
        <a:bodyPr/>
        <a:lstStyle/>
        <a:p>
          <a:r>
            <a:rPr lang="ru-RU" sz="2200" b="1" dirty="0" smtClean="0"/>
            <a:t>Библиотеки </a:t>
          </a:r>
          <a:r>
            <a:rPr lang="ru-RU" sz="2400" b="1" dirty="0" smtClean="0"/>
            <a:t>Удмуртии</a:t>
          </a:r>
          <a:endParaRPr lang="ru-RU" sz="2400" b="1" dirty="0"/>
        </a:p>
      </dgm:t>
    </dgm:pt>
    <dgm:pt modelId="{AC3A6E90-FF07-4458-A4DE-42AAE6BC5D0B}" type="parTrans" cxnId="{026E4DEC-2B79-4376-903A-09322FA71919}">
      <dgm:prSet/>
      <dgm:spPr/>
      <dgm:t>
        <a:bodyPr/>
        <a:lstStyle/>
        <a:p>
          <a:endParaRPr lang="ru-RU"/>
        </a:p>
      </dgm:t>
    </dgm:pt>
    <dgm:pt modelId="{22D645D7-DF80-4CE6-81AF-17E2644F78D7}" type="sibTrans" cxnId="{026E4DEC-2B79-4376-903A-09322FA71919}">
      <dgm:prSet/>
      <dgm:spPr/>
      <dgm:t>
        <a:bodyPr/>
        <a:lstStyle/>
        <a:p>
          <a:endParaRPr lang="ru-RU"/>
        </a:p>
      </dgm:t>
    </dgm:pt>
    <dgm:pt modelId="{EBCE16FA-42A6-46D0-B000-26DA7E12C633}">
      <dgm:prSet phldrT="[Текст]" custT="1"/>
      <dgm:spPr/>
      <dgm:t>
        <a:bodyPr/>
        <a:lstStyle/>
        <a:p>
          <a:r>
            <a:rPr lang="ru-RU" sz="2800" b="1" dirty="0" smtClean="0"/>
            <a:t>РБДЮ</a:t>
          </a:r>
          <a:endParaRPr lang="ru-RU" sz="2800" b="1" dirty="0"/>
        </a:p>
      </dgm:t>
    </dgm:pt>
    <dgm:pt modelId="{55BB2CD6-7480-46D3-9853-E0B314711780}" type="parTrans" cxnId="{1F876ED0-65DC-4DA1-B301-336A517D754D}">
      <dgm:prSet/>
      <dgm:spPr/>
      <dgm:t>
        <a:bodyPr/>
        <a:lstStyle/>
        <a:p>
          <a:endParaRPr lang="ru-RU" dirty="0"/>
        </a:p>
      </dgm:t>
    </dgm:pt>
    <dgm:pt modelId="{91DAEFDA-636E-4C46-8DFB-0346227A6477}" type="sibTrans" cxnId="{1F876ED0-65DC-4DA1-B301-336A517D754D}">
      <dgm:prSet/>
      <dgm:spPr/>
      <dgm:t>
        <a:bodyPr/>
        <a:lstStyle/>
        <a:p>
          <a:endParaRPr lang="ru-RU"/>
        </a:p>
      </dgm:t>
    </dgm:pt>
    <dgm:pt modelId="{D6F0F4D8-19AC-4BDA-988E-D58664D778EE}" type="pres">
      <dgm:prSet presAssocID="{341FEE0D-34F5-4D76-A525-FE25D7650A5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18607D-6A87-4B6D-9E3F-8CE918AE689B}" type="pres">
      <dgm:prSet presAssocID="{AC812DDF-C17E-49DA-915D-C149C226E598}" presName="centerShape" presStyleLbl="node0" presStyleIdx="0" presStyleCnt="1" custScaleX="137678" custScaleY="128684"/>
      <dgm:spPr/>
      <dgm:t>
        <a:bodyPr/>
        <a:lstStyle/>
        <a:p>
          <a:endParaRPr lang="ru-RU"/>
        </a:p>
      </dgm:t>
    </dgm:pt>
    <dgm:pt modelId="{D3F5A36D-7B18-43D6-9ED1-4201ADC66B49}" type="pres">
      <dgm:prSet presAssocID="{D99D69CD-0D92-4EA2-8686-4E4FF3C75BAE}" presName="parTrans" presStyleLbl="sibTrans2D1" presStyleIdx="0" presStyleCnt="4" custLinFactNeighborX="-80853" custLinFactNeighborY="29947"/>
      <dgm:spPr/>
      <dgm:t>
        <a:bodyPr/>
        <a:lstStyle/>
        <a:p>
          <a:endParaRPr lang="ru-RU"/>
        </a:p>
      </dgm:t>
    </dgm:pt>
    <dgm:pt modelId="{FF881C26-3A1E-460E-B900-4976109DCD7C}" type="pres">
      <dgm:prSet presAssocID="{D99D69CD-0D92-4EA2-8686-4E4FF3C75BAE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90D18ECD-66B9-4400-A8A3-7706899DFDD4}" type="pres">
      <dgm:prSet presAssocID="{D04C8000-3E07-44D2-9A6F-9EBD913F9422}" presName="node" presStyleLbl="node1" presStyleIdx="0" presStyleCnt="4" custScaleX="166620" custScaleY="153049" custRadScaleRad="138133" custRadScaleInc="-120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D4EE3-3129-4073-9703-5C271CAD7EFA}" type="pres">
      <dgm:prSet presAssocID="{95C9C5A9-4267-4356-97C3-6408C436B345}" presName="parTrans" presStyleLbl="sibTrans2D1" presStyleIdx="1" presStyleCnt="4" custLinFactNeighborX="81053" custLinFactNeighborY="32724"/>
      <dgm:spPr/>
      <dgm:t>
        <a:bodyPr/>
        <a:lstStyle/>
        <a:p>
          <a:endParaRPr lang="ru-RU"/>
        </a:p>
      </dgm:t>
    </dgm:pt>
    <dgm:pt modelId="{9CDB7F31-CF37-484E-9CE8-13ECF8F7A2F6}" type="pres">
      <dgm:prSet presAssocID="{95C9C5A9-4267-4356-97C3-6408C436B345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10D1272E-F454-4783-AAAE-EF63C4C9C95C}" type="pres">
      <dgm:prSet presAssocID="{9837330E-E2AA-456E-B75B-43F4DCACC75F}" presName="node" presStyleLbl="node1" presStyleIdx="1" presStyleCnt="4" custScaleX="159437" custScaleY="144657" custRadScaleRad="132454" custRadScaleInc="-801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AF6F6-4093-445E-B07B-17190594D8D5}" type="pres">
      <dgm:prSet presAssocID="{AC3A6E90-FF07-4458-A4DE-42AAE6BC5D0B}" presName="parTrans" presStyleLbl="sibTrans2D1" presStyleIdx="2" presStyleCnt="4" custLinFactNeighborX="56527" custLinFactNeighborY="-36776"/>
      <dgm:spPr/>
      <dgm:t>
        <a:bodyPr/>
        <a:lstStyle/>
        <a:p>
          <a:endParaRPr lang="ru-RU"/>
        </a:p>
      </dgm:t>
    </dgm:pt>
    <dgm:pt modelId="{F5333259-0997-49CD-9C07-AD352EC6E595}" type="pres">
      <dgm:prSet presAssocID="{AC3A6E90-FF07-4458-A4DE-42AAE6BC5D0B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D47F640-71EA-482A-91BF-E346553C9877}" type="pres">
      <dgm:prSet presAssocID="{CA2502DB-EEF2-42E5-8CEB-717340C3D14B}" presName="node" presStyleLbl="node1" presStyleIdx="2" presStyleCnt="4" custScaleX="146840" custScaleY="138610" custRadScaleRad="130396" custRadScaleInc="-126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01911-D83B-4B4C-BC3F-68D4AB5B3FBC}" type="pres">
      <dgm:prSet presAssocID="{55BB2CD6-7480-46D3-9853-E0B314711780}" presName="parTrans" presStyleLbl="sibTrans2D1" presStyleIdx="3" presStyleCnt="4" custScaleX="131876" custScaleY="109901" custLinFactNeighborX="-54439" custLinFactNeighborY="-18388"/>
      <dgm:spPr/>
      <dgm:t>
        <a:bodyPr/>
        <a:lstStyle/>
        <a:p>
          <a:endParaRPr lang="ru-RU"/>
        </a:p>
      </dgm:t>
    </dgm:pt>
    <dgm:pt modelId="{DF97E983-76AB-435D-B11E-9B71FCB348BA}" type="pres">
      <dgm:prSet presAssocID="{55BB2CD6-7480-46D3-9853-E0B314711780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80F692CD-9EB2-49D3-AC7E-D8CF4A7D76A5}" type="pres">
      <dgm:prSet presAssocID="{EBCE16FA-42A6-46D0-B000-26DA7E12C633}" presName="node" presStyleLbl="node1" presStyleIdx="3" presStyleCnt="4" custScaleX="163839" custScaleY="148070" custRadScaleRad="129567" custRadScaleInc="-596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DECC4B-9982-4BA4-AE03-0F82A713B81B}" type="presOf" srcId="{CA2502DB-EEF2-42E5-8CEB-717340C3D14B}" destId="{FD47F640-71EA-482A-91BF-E346553C9877}" srcOrd="0" destOrd="0" presId="urn:microsoft.com/office/officeart/2005/8/layout/radial5"/>
    <dgm:cxn modelId="{F6BF9780-EC59-47DD-88BD-B1C619028A40}" type="presOf" srcId="{D99D69CD-0D92-4EA2-8686-4E4FF3C75BAE}" destId="{FF881C26-3A1E-460E-B900-4976109DCD7C}" srcOrd="1" destOrd="0" presId="urn:microsoft.com/office/officeart/2005/8/layout/radial5"/>
    <dgm:cxn modelId="{5EBE3A1F-E2E1-4F3B-B102-2A38B5489325}" type="presOf" srcId="{341FEE0D-34F5-4D76-A525-FE25D7650A50}" destId="{D6F0F4D8-19AC-4BDA-988E-D58664D778EE}" srcOrd="0" destOrd="0" presId="urn:microsoft.com/office/officeart/2005/8/layout/radial5"/>
    <dgm:cxn modelId="{1F876ED0-65DC-4DA1-B301-336A517D754D}" srcId="{AC812DDF-C17E-49DA-915D-C149C226E598}" destId="{EBCE16FA-42A6-46D0-B000-26DA7E12C633}" srcOrd="3" destOrd="0" parTransId="{55BB2CD6-7480-46D3-9853-E0B314711780}" sibTransId="{91DAEFDA-636E-4C46-8DFB-0346227A6477}"/>
    <dgm:cxn modelId="{93A1CE04-3EA2-443A-9E1A-59D2E3E9C7A8}" type="presOf" srcId="{95C9C5A9-4267-4356-97C3-6408C436B345}" destId="{9CDB7F31-CF37-484E-9CE8-13ECF8F7A2F6}" srcOrd="1" destOrd="0" presId="urn:microsoft.com/office/officeart/2005/8/layout/radial5"/>
    <dgm:cxn modelId="{F96A6084-CD22-45CC-914C-7378FABA7258}" type="presOf" srcId="{AC812DDF-C17E-49DA-915D-C149C226E598}" destId="{EB18607D-6A87-4B6D-9E3F-8CE918AE689B}" srcOrd="0" destOrd="0" presId="urn:microsoft.com/office/officeart/2005/8/layout/radial5"/>
    <dgm:cxn modelId="{73D602E7-6ABE-4533-9D39-CE527ADEFE7B}" srcId="{341FEE0D-34F5-4D76-A525-FE25D7650A50}" destId="{AC812DDF-C17E-49DA-915D-C149C226E598}" srcOrd="0" destOrd="0" parTransId="{1C89A33F-60D8-4A85-8EDC-6488EDC4152A}" sibTransId="{E177FEDA-7290-47BC-B4E8-5634499D1EF5}"/>
    <dgm:cxn modelId="{4FFE8334-0AB8-41B5-92EC-2E4EBCB17A81}" type="presOf" srcId="{AC3A6E90-FF07-4458-A4DE-42AAE6BC5D0B}" destId="{BC3AF6F6-4093-445E-B07B-17190594D8D5}" srcOrd="0" destOrd="0" presId="urn:microsoft.com/office/officeart/2005/8/layout/radial5"/>
    <dgm:cxn modelId="{42C58874-EEDC-440A-93FE-4E6240D0D58C}" srcId="{AC812DDF-C17E-49DA-915D-C149C226E598}" destId="{D04C8000-3E07-44D2-9A6F-9EBD913F9422}" srcOrd="0" destOrd="0" parTransId="{D99D69CD-0D92-4EA2-8686-4E4FF3C75BAE}" sibTransId="{B49027C4-9885-48F0-B06D-E841C0B03616}"/>
    <dgm:cxn modelId="{31643DD4-609E-4656-BBE2-369F62189BBC}" type="presOf" srcId="{EBCE16FA-42A6-46D0-B000-26DA7E12C633}" destId="{80F692CD-9EB2-49D3-AC7E-D8CF4A7D76A5}" srcOrd="0" destOrd="0" presId="urn:microsoft.com/office/officeart/2005/8/layout/radial5"/>
    <dgm:cxn modelId="{3376C4D1-2729-4E2A-B868-D16CD60F38CB}" type="presOf" srcId="{AC3A6E90-FF07-4458-A4DE-42AAE6BC5D0B}" destId="{F5333259-0997-49CD-9C07-AD352EC6E595}" srcOrd="1" destOrd="0" presId="urn:microsoft.com/office/officeart/2005/8/layout/radial5"/>
    <dgm:cxn modelId="{6A9312D6-544C-4114-B7F8-9A084178A43C}" srcId="{AC812DDF-C17E-49DA-915D-C149C226E598}" destId="{9837330E-E2AA-456E-B75B-43F4DCACC75F}" srcOrd="1" destOrd="0" parTransId="{95C9C5A9-4267-4356-97C3-6408C436B345}" sibTransId="{FFE091E8-CBFC-48AB-93BC-E70A3F5C8D1F}"/>
    <dgm:cxn modelId="{020824A2-CDC4-45C6-85CD-D11557B36F6B}" type="presOf" srcId="{D04C8000-3E07-44D2-9A6F-9EBD913F9422}" destId="{90D18ECD-66B9-4400-A8A3-7706899DFDD4}" srcOrd="0" destOrd="0" presId="urn:microsoft.com/office/officeart/2005/8/layout/radial5"/>
    <dgm:cxn modelId="{13282CED-009A-4C11-A466-C6F0DD4B3766}" type="presOf" srcId="{9837330E-E2AA-456E-B75B-43F4DCACC75F}" destId="{10D1272E-F454-4783-AAAE-EF63C4C9C95C}" srcOrd="0" destOrd="0" presId="urn:microsoft.com/office/officeart/2005/8/layout/radial5"/>
    <dgm:cxn modelId="{1D49777F-87F9-42CB-AEA7-3A5184FF8983}" type="presOf" srcId="{55BB2CD6-7480-46D3-9853-E0B314711780}" destId="{DF97E983-76AB-435D-B11E-9B71FCB348BA}" srcOrd="1" destOrd="0" presId="urn:microsoft.com/office/officeart/2005/8/layout/radial5"/>
    <dgm:cxn modelId="{C3BBF10A-E7D8-4457-A7D5-ECBDF5A4C9E5}" type="presOf" srcId="{D99D69CD-0D92-4EA2-8686-4E4FF3C75BAE}" destId="{D3F5A36D-7B18-43D6-9ED1-4201ADC66B49}" srcOrd="0" destOrd="0" presId="urn:microsoft.com/office/officeart/2005/8/layout/radial5"/>
    <dgm:cxn modelId="{FB09C9FD-74EC-4BBF-B5F3-F6467802C3B6}" type="presOf" srcId="{55BB2CD6-7480-46D3-9853-E0B314711780}" destId="{08001911-D83B-4B4C-BC3F-68D4AB5B3FBC}" srcOrd="0" destOrd="0" presId="urn:microsoft.com/office/officeart/2005/8/layout/radial5"/>
    <dgm:cxn modelId="{026E4DEC-2B79-4376-903A-09322FA71919}" srcId="{AC812DDF-C17E-49DA-915D-C149C226E598}" destId="{CA2502DB-EEF2-42E5-8CEB-717340C3D14B}" srcOrd="2" destOrd="0" parTransId="{AC3A6E90-FF07-4458-A4DE-42AAE6BC5D0B}" sibTransId="{22D645D7-DF80-4CE6-81AF-17E2644F78D7}"/>
    <dgm:cxn modelId="{87469012-A7D0-440A-9B15-F0580C341533}" type="presOf" srcId="{95C9C5A9-4267-4356-97C3-6408C436B345}" destId="{73ED4EE3-3129-4073-9703-5C271CAD7EFA}" srcOrd="0" destOrd="0" presId="urn:microsoft.com/office/officeart/2005/8/layout/radial5"/>
    <dgm:cxn modelId="{10C37A7B-06E0-4F68-9299-E51B43E50D8F}" type="presParOf" srcId="{D6F0F4D8-19AC-4BDA-988E-D58664D778EE}" destId="{EB18607D-6A87-4B6D-9E3F-8CE918AE689B}" srcOrd="0" destOrd="0" presId="urn:microsoft.com/office/officeart/2005/8/layout/radial5"/>
    <dgm:cxn modelId="{2BE9E9E9-46BD-402B-B9FE-DE47B242D9E1}" type="presParOf" srcId="{D6F0F4D8-19AC-4BDA-988E-D58664D778EE}" destId="{D3F5A36D-7B18-43D6-9ED1-4201ADC66B49}" srcOrd="1" destOrd="0" presId="urn:microsoft.com/office/officeart/2005/8/layout/radial5"/>
    <dgm:cxn modelId="{B412EEA5-2D8E-487E-9837-BB5707A4CF6B}" type="presParOf" srcId="{D3F5A36D-7B18-43D6-9ED1-4201ADC66B49}" destId="{FF881C26-3A1E-460E-B900-4976109DCD7C}" srcOrd="0" destOrd="0" presId="urn:microsoft.com/office/officeart/2005/8/layout/radial5"/>
    <dgm:cxn modelId="{0003FA7F-46A7-42AE-8529-86CFEADAF391}" type="presParOf" srcId="{D6F0F4D8-19AC-4BDA-988E-D58664D778EE}" destId="{90D18ECD-66B9-4400-A8A3-7706899DFDD4}" srcOrd="2" destOrd="0" presId="urn:microsoft.com/office/officeart/2005/8/layout/radial5"/>
    <dgm:cxn modelId="{2EDDA9C3-13A8-48ED-A188-37159B52C4DE}" type="presParOf" srcId="{D6F0F4D8-19AC-4BDA-988E-D58664D778EE}" destId="{73ED4EE3-3129-4073-9703-5C271CAD7EFA}" srcOrd="3" destOrd="0" presId="urn:microsoft.com/office/officeart/2005/8/layout/radial5"/>
    <dgm:cxn modelId="{E2386CDA-17B9-4AA5-B52E-AA955EFE9B57}" type="presParOf" srcId="{73ED4EE3-3129-4073-9703-5C271CAD7EFA}" destId="{9CDB7F31-CF37-484E-9CE8-13ECF8F7A2F6}" srcOrd="0" destOrd="0" presId="urn:microsoft.com/office/officeart/2005/8/layout/radial5"/>
    <dgm:cxn modelId="{BDBEE3C5-A40B-4C83-BE91-079333CEF630}" type="presParOf" srcId="{D6F0F4D8-19AC-4BDA-988E-D58664D778EE}" destId="{10D1272E-F454-4783-AAAE-EF63C4C9C95C}" srcOrd="4" destOrd="0" presId="urn:microsoft.com/office/officeart/2005/8/layout/radial5"/>
    <dgm:cxn modelId="{4195189F-76D4-449F-ABDB-AC2FF076EABB}" type="presParOf" srcId="{D6F0F4D8-19AC-4BDA-988E-D58664D778EE}" destId="{BC3AF6F6-4093-445E-B07B-17190594D8D5}" srcOrd="5" destOrd="0" presId="urn:microsoft.com/office/officeart/2005/8/layout/radial5"/>
    <dgm:cxn modelId="{C243C80B-276E-4687-88F6-B5F2498F51F5}" type="presParOf" srcId="{BC3AF6F6-4093-445E-B07B-17190594D8D5}" destId="{F5333259-0997-49CD-9C07-AD352EC6E595}" srcOrd="0" destOrd="0" presId="urn:microsoft.com/office/officeart/2005/8/layout/radial5"/>
    <dgm:cxn modelId="{C5565C0F-44A1-40B0-9832-F2058F35F022}" type="presParOf" srcId="{D6F0F4D8-19AC-4BDA-988E-D58664D778EE}" destId="{FD47F640-71EA-482A-91BF-E346553C9877}" srcOrd="6" destOrd="0" presId="urn:microsoft.com/office/officeart/2005/8/layout/radial5"/>
    <dgm:cxn modelId="{9EA7A135-00C9-4ADE-B5E0-A29CDA218FCA}" type="presParOf" srcId="{D6F0F4D8-19AC-4BDA-988E-D58664D778EE}" destId="{08001911-D83B-4B4C-BC3F-68D4AB5B3FBC}" srcOrd="7" destOrd="0" presId="urn:microsoft.com/office/officeart/2005/8/layout/radial5"/>
    <dgm:cxn modelId="{3BF28E9B-10AC-4DB1-A52F-A4AC8CA5594A}" type="presParOf" srcId="{08001911-D83B-4B4C-BC3F-68D4AB5B3FBC}" destId="{DF97E983-76AB-435D-B11E-9B71FCB348BA}" srcOrd="0" destOrd="0" presId="urn:microsoft.com/office/officeart/2005/8/layout/radial5"/>
    <dgm:cxn modelId="{B1E64BFB-38EA-436B-9C8D-6C731FAB6203}" type="presParOf" srcId="{D6F0F4D8-19AC-4BDA-988E-D58664D778EE}" destId="{80F692CD-9EB2-49D3-AC7E-D8CF4A7D76A5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8607D-6A87-4B6D-9E3F-8CE918AE689B}">
      <dsp:nvSpPr>
        <dsp:cNvPr id="0" name=""/>
        <dsp:cNvSpPr/>
      </dsp:nvSpPr>
      <dsp:spPr>
        <a:xfrm>
          <a:off x="2869326" y="1894114"/>
          <a:ext cx="2013686" cy="18821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 dirty="0"/>
        </a:p>
      </dsp:txBody>
      <dsp:txXfrm>
        <a:off x="3164223" y="2169747"/>
        <a:ext cx="1423892" cy="1330874"/>
      </dsp:txXfrm>
    </dsp:sp>
    <dsp:sp modelId="{D3F5A36D-7B18-43D6-9ED1-4201ADC66B49}">
      <dsp:nvSpPr>
        <dsp:cNvPr id="0" name=""/>
        <dsp:cNvSpPr/>
      </dsp:nvSpPr>
      <dsp:spPr>
        <a:xfrm rot="12940965">
          <a:off x="2354747" y="1974027"/>
          <a:ext cx="352378" cy="4972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2450537" y="2104315"/>
        <a:ext cx="246665" cy="298372"/>
      </dsp:txXfrm>
    </dsp:sp>
    <dsp:sp modelId="{90D18ECD-66B9-4400-A8A3-7706899DFDD4}">
      <dsp:nvSpPr>
        <dsp:cNvPr id="0" name=""/>
        <dsp:cNvSpPr/>
      </dsp:nvSpPr>
      <dsp:spPr>
        <a:xfrm>
          <a:off x="359273" y="65414"/>
          <a:ext cx="2436994" cy="223850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Национальная библиотека Удмуртской Республики</a:t>
          </a:r>
          <a:endParaRPr lang="ru-RU" sz="2000" b="1" kern="1200" dirty="0"/>
        </a:p>
      </dsp:txBody>
      <dsp:txXfrm>
        <a:off x="716163" y="393235"/>
        <a:ext cx="1723214" cy="1582862"/>
      </dsp:txXfrm>
    </dsp:sp>
    <dsp:sp modelId="{73ED4EE3-3129-4073-9703-5C271CAD7EFA}">
      <dsp:nvSpPr>
        <dsp:cNvPr id="0" name=""/>
        <dsp:cNvSpPr/>
      </dsp:nvSpPr>
      <dsp:spPr>
        <a:xfrm rot="19434870">
          <a:off x="5007414" y="1997484"/>
          <a:ext cx="321179" cy="4972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5016657" y="2125317"/>
        <a:ext cx="224825" cy="298372"/>
      </dsp:txXfrm>
    </dsp:sp>
    <dsp:sp modelId="{10D1272E-F454-4783-AAAE-EF63C4C9C95C}">
      <dsp:nvSpPr>
        <dsp:cNvPr id="0" name=""/>
        <dsp:cNvSpPr/>
      </dsp:nvSpPr>
      <dsp:spPr>
        <a:xfrm>
          <a:off x="4902929" y="179189"/>
          <a:ext cx="2331935" cy="2115762"/>
        </a:xfrm>
        <a:prstGeom prst="ellips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accent5">
                  <a:lumMod val="50000"/>
                </a:schemeClr>
              </a:solidFill>
            </a:rPr>
            <a:t>ЦБС г. </a:t>
          </a:r>
          <a:r>
            <a:rPr lang="ru-RU" sz="2400" b="1" kern="1200" dirty="0" smtClean="0">
              <a:solidFill>
                <a:schemeClr val="accent5">
                  <a:lumMod val="50000"/>
                </a:schemeClr>
              </a:solidFill>
            </a:rPr>
            <a:t>Ижевска</a:t>
          </a:r>
          <a:endParaRPr lang="ru-RU" sz="24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5244433" y="489035"/>
        <a:ext cx="1648927" cy="1496070"/>
      </dsp:txXfrm>
    </dsp:sp>
    <dsp:sp modelId="{BC3AF6F6-4093-445E-B07B-17190594D8D5}">
      <dsp:nvSpPr>
        <dsp:cNvPr id="0" name=""/>
        <dsp:cNvSpPr/>
      </dsp:nvSpPr>
      <dsp:spPr>
        <a:xfrm rot="1991817">
          <a:off x="4978805" y="3110843"/>
          <a:ext cx="334303" cy="4972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4986989" y="3182844"/>
        <a:ext cx="234012" cy="298372"/>
      </dsp:txXfrm>
    </dsp:sp>
    <dsp:sp modelId="{FD47F640-71EA-482A-91BF-E346553C9877}">
      <dsp:nvSpPr>
        <dsp:cNvPr id="0" name=""/>
        <dsp:cNvSpPr/>
      </dsp:nvSpPr>
      <dsp:spPr>
        <a:xfrm>
          <a:off x="5037522" y="3284028"/>
          <a:ext cx="2147690" cy="2027318"/>
        </a:xfrm>
        <a:prstGeom prst="ellipse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Библиотеки </a:t>
          </a:r>
          <a:r>
            <a:rPr lang="ru-RU" sz="2400" b="1" kern="1200" dirty="0" smtClean="0"/>
            <a:t>Удмуртии</a:t>
          </a:r>
          <a:endParaRPr lang="ru-RU" sz="2400" b="1" kern="1200" dirty="0"/>
        </a:p>
      </dsp:txBody>
      <dsp:txXfrm>
        <a:off x="5352044" y="3580922"/>
        <a:ext cx="1518646" cy="1433530"/>
      </dsp:txXfrm>
    </dsp:sp>
    <dsp:sp modelId="{08001911-D83B-4B4C-BC3F-68D4AB5B3FBC}">
      <dsp:nvSpPr>
        <dsp:cNvPr id="0" name=""/>
        <dsp:cNvSpPr/>
      </dsp:nvSpPr>
      <dsp:spPr>
        <a:xfrm rot="9188505">
          <a:off x="2466034" y="3026205"/>
          <a:ext cx="342642" cy="5465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10800000">
        <a:off x="2563283" y="3112289"/>
        <a:ext cx="239849" cy="327914"/>
      </dsp:txXfrm>
    </dsp:sp>
    <dsp:sp modelId="{80F692CD-9EB2-49D3-AC7E-D8CF4A7D76A5}">
      <dsp:nvSpPr>
        <dsp:cNvPr id="0" name=""/>
        <dsp:cNvSpPr/>
      </dsp:nvSpPr>
      <dsp:spPr>
        <a:xfrm>
          <a:off x="310158" y="2951455"/>
          <a:ext cx="2396319" cy="2165680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РБДЮ</a:t>
          </a:r>
          <a:endParaRPr lang="ru-RU" sz="2800" b="1" kern="1200" dirty="0"/>
        </a:p>
      </dsp:txBody>
      <dsp:txXfrm>
        <a:off x="661091" y="3268611"/>
        <a:ext cx="1694453" cy="1531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F7255-2254-46B7-8E4E-CB07A74C51DE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61F62-BB71-468A-BB9E-A5DD06DA1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92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3163A-B0AC-4F8F-B0B3-64EBFD4F03E0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7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0336-3B53-43A7-B0C2-2CFAF24084DD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01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2A92F-6927-488B-91C8-264113F0FCCC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34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FEB7-819F-40A2-8515-C0B8B0121ED4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1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6C5B5-D2B2-42C1-824E-E1EA19DFFC5A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58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B247-AB1B-414C-8684-5E81ED47BCB6}" type="datetime1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46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199D2-3818-453B-B487-B45FE520F46F}" type="datetime1">
              <a:rPr lang="ru-RU" smtClean="0"/>
              <a:t>02.12.2022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86E3F-6FED-4B79-9F39-87DB7C253E81}" type="datetime1">
              <a:rPr lang="ru-RU" smtClean="0"/>
              <a:t>02.12.2022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248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E326-438C-4C62-9ECC-536AB6181C43}" type="datetime1">
              <a:rPr lang="ru-RU" smtClean="0"/>
              <a:t>02.12.2022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07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46F6-2D0B-49AC-9C55-50E1FA3233DE}" type="datetime1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2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F5C0-62F4-4FF0-8AE7-FE46F53B896B}" type="datetime1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65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321C8-8A5D-4252-AB1D-39E7ED0C2022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664A1-31DE-4D48-9F23-68FA91120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2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tudizba.space/z.php?w=600&amp;h=600&amp;t=1&amp;f=/uploads/high-schools/65-udgu-663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8" y="131588"/>
            <a:ext cx="1571897" cy="157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f2.ppt-online.org/files2/slide/v/vB7CE8u1y3hafrsRnNFI9jPgbio60WDxSOJ5Qe/slide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419225"/>
            <a:ext cx="12192000" cy="54387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Вузовская библиотека как лаборатория формирования компетенций будущего </a:t>
            </a:r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библиотекаря-специалиста</a:t>
            </a:r>
          </a:p>
          <a:p>
            <a:pPr algn="ctr"/>
            <a:endParaRPr lang="ru-RU" sz="4400" b="1" dirty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Павлова Ирина Федоровна, </a:t>
            </a:r>
            <a:r>
              <a:rPr lang="ru-RU" sz="3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к.пед.н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., доцент</a:t>
            </a:r>
          </a:p>
          <a:p>
            <a:pPr algn="ctr"/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73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-17624"/>
            <a:ext cx="5765800" cy="128111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Практика в библиотеке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fontAlgn="t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Студенты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проходят все виды практик:</a:t>
            </a:r>
          </a:p>
          <a:p>
            <a:pPr fontAlgn="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учебная, ознакомительная      (1 курс)</a:t>
            </a:r>
          </a:p>
          <a:p>
            <a:pPr fontAlgn="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производственная (2-3 курсы)</a:t>
            </a:r>
          </a:p>
          <a:p>
            <a:pPr fontAlgn="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преддипломная (4 курс)</a:t>
            </a:r>
          </a:p>
          <a:p>
            <a:pPr marL="0" indent="0" fontAlgn="t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Проходит по индивидуальным планам с разнообразными заданиями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10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2" name="Picture 4" descr="https://sun9-86.userapi.com/impf/c633324/v633324578/2c329/DGdvMraxfPQ.jpg?size=1280x853&amp;quality=96&amp;sign=b436467dbd1efa2e2479482740e697e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229" y="-198818"/>
            <a:ext cx="4823971" cy="321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81.userapi.com/impf/c848620/v848620783/dce70/CqNDBRbRh2w.jpg?size=2560x1702&amp;quality=96&amp;sign=87fd130d37f0f856c3d8735a5245c1a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734" y="2030520"/>
            <a:ext cx="4772266" cy="3172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un9-44.userapi.com/impf/c850328/v850328013/e82a4/g8aJN74NAt8.jpg?size=2560x1702&amp;quality=96&amp;sign=bf56253691e48e91af171d3cf05d29d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01294"/>
            <a:ext cx="4100336" cy="2726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198805" y="5384380"/>
            <a:ext cx="19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Фото: УНБ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УдГУ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Трудоустройство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fontAlgn="t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Студенты, прошедшие «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сквозную» практику,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получают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возможность глубже познакомиться со всеми технологическими процессами 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операциями.</a:t>
            </a:r>
          </a:p>
          <a:p>
            <a:pPr marL="0" indent="0" fontAlgn="t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Выражают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желание остаться работать в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библиотеке </a:t>
            </a:r>
          </a:p>
          <a:p>
            <a:pPr marL="0" indent="0" fontAlgn="t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Более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десятка выпускников работали и работают в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библиотеке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11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6" name="Picture 4" descr="https://sun9-78.userapi.com/impf/c639616/v639616578/278c1/YOYrQ-e2ASM.jpg?size=1436x2160&amp;quality=96&amp;sign=a2ae1eb89d025e3da89578a86803d3e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275" y="365125"/>
            <a:ext cx="3152109" cy="4741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543" y="365125"/>
            <a:ext cx="2907421" cy="3802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453" y="2859490"/>
            <a:ext cx="2539999" cy="3850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054236" y="4600307"/>
            <a:ext cx="19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Фото: УНБ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УдГУ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3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Выполнение курсовых и ВКР на базе библиотеки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482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Студент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не только проходит практику в разных отделах,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собирает материал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к курсовой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работе или ВКР.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Аналитическая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деятельность студентов помогает сотрудникам посмотреть на свою работу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со стороны, 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оценить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сделать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библиотеку лучше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10675" y="6311900"/>
            <a:ext cx="2743200" cy="365125"/>
          </a:xfrm>
        </p:spPr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12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634" y="1267208"/>
            <a:ext cx="3499281" cy="4265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552" y="951295"/>
            <a:ext cx="3747734" cy="2766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938" y="3368383"/>
            <a:ext cx="2602329" cy="3332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02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493"/>
            <a:ext cx="12192000" cy="684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Участие в мероприятиях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143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Студенты могут реализовать креативные способности и лидерские качества при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организации своей площадки во время подготовки и проведения большого комплексного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мероприятия,  например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Библионочь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…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13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https://sun9-18.userapi.com/impf/c639617/v639617578/164f8/GNA0hUvZstE.jpg?size=1436x2160&amp;quality=96&amp;sign=a65ea921c5297b960c17e34334bc1bb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825" y="365125"/>
            <a:ext cx="2481699" cy="373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15.userapi.com/impf/c844618/v844618799/36d65/QgMq_lK-N5E.jpg?size=2560x1702&amp;quality=96&amp;sign=d44ef2a17b4a5e5bd5894beaa6d97aa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476" y="1360450"/>
            <a:ext cx="4511017" cy="29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53.userapi.com/impf/c630524/v630524578/b321/hf7FSaBnAXc.jpg?size=2560x1702&amp;quality=96&amp;sign=f825621c3f88591634f70b8be8c8c74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72" y="3894863"/>
            <a:ext cx="4198055" cy="27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95270" y="6246772"/>
            <a:ext cx="19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Фото: УНБ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УдГУ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7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2782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Всероссийская акция «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Библионочь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» в библиотеке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УдГУ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14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un9-88.userapi.com/impf/c626518/v626518984/692f/QEg6u-fdMFk.jpg?size=614x1024&amp;quality=96&amp;sign=77703366e99c7c607e1ef7f452333e4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23" y="2787694"/>
            <a:ext cx="2358732" cy="3933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32" y="2006762"/>
            <a:ext cx="7307871" cy="3833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4" name="Picture 6" descr="https://sun9-13.userapi.com/impf/c633323/v633323578/2ca2c/_EGJDgRzMc0.jpg?size=2560x1702&amp;quality=96&amp;sign=fb70b0f625575e8543ce9ccc238572c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3335">
            <a:off x="5662314" y="1191062"/>
            <a:ext cx="4220919" cy="2806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74.userapi.com/impf/c626518/v626518984/694a/kT935hBeOWw.jpg?size=614x1024&amp;quality=96&amp;sign=eb085af9f9d880b2a4e2bc0fb14ded06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288">
            <a:off x="9587380" y="1118072"/>
            <a:ext cx="2551995" cy="4256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858375" y="5681588"/>
            <a:ext cx="191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Фото: УНБ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УдГУ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Сухановой Е.В.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0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485" y="1043049"/>
            <a:ext cx="5035715" cy="3551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432" y="1043049"/>
            <a:ext cx="2040386" cy="30661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9971"/>
            <a:ext cx="10515600" cy="987009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Практические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занятия в библиотеке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3467" y="1356366"/>
            <a:ext cx="4278489" cy="46719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 дисциплинах «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Библиографоведение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»  и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«Справочно-поисковый аппарат»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студенты работают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 библиографическими пособиями и библиотечными каталогами, создают библиографические указатели по просьбе сотрудников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библиотеки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15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472" y="3661034"/>
            <a:ext cx="3352800" cy="3143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5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489" y="252325"/>
            <a:ext cx="10515600" cy="1148821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Практические занятия в библиотеке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970867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 дисциплине «Библиотечно-информационное обслуживание»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студенты оформляют книжные выставки,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анализируют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 оценивают книжные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выставки библиотеки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16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218" name="Picture 2" descr="https://psv4.userapi.com/c236331/u227867984/docs/d7/e5966855221a/PUvph8-TZB0.jpg?extra=fTuD0FK6jHGzJ4bf3JQPIyA8JqAg17XewM4nsiJOMhygMI0Xt7c_oH6AygUVd_xWFcRRuGhpOPbdyDNaxIdess-dY_8ZGBCdumElnqlQU2xVJ18KgfT5lelXhw3Tpi29QuGLgllRY6gW7xOFSYuYWj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538" y="1401146"/>
            <a:ext cx="3354951" cy="4467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489" y="4001294"/>
            <a:ext cx="3849511" cy="2655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185" y="1250027"/>
            <a:ext cx="3836877" cy="3101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02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Практические занятия в библиотеке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1402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 дисциплине «ИКТ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библиотеке»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разрабатывают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буктрейлеры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или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обучающие видеоролики-инструкции, которые в дальнейшем применяются в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библиотеке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17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625" y="1825625"/>
            <a:ext cx="6231990" cy="33373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7675" y="5297911"/>
            <a:ext cx="19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Фото: УНБ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УдГУ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54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789" y="-125101"/>
            <a:ext cx="11026422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Открытые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занятия, студенческие конференции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0701" y="1259361"/>
            <a:ext cx="4241800" cy="471011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Сотрудники вузовской библиотеки приглашаются также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 открытые занятия и студенческие конференции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 Неделе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молодежной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науки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УдГУ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работает отдельная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секция по направлению «Библиотечно-информационная деятельность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»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Нас приглашают на конференции библиотеки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УдГУ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18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794" y="940273"/>
            <a:ext cx="5274204" cy="3113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078" y="3454992"/>
            <a:ext cx="4574822" cy="3083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452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826" y="-84775"/>
            <a:ext cx="10515600" cy="1119981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Участие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 конкурсах библиотеки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Учебно-научная библиотека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УдГУ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организует конкурсы «Ветер странствий!», «ЭБС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».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Два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видеоролика наших студентов стали лучшими в конкурсе «ЭБС – это просто, удобно, для тебя!» в 2018 г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Ролики используются библиотекой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7797" y="4019550"/>
            <a:ext cx="4580635" cy="2575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035207"/>
            <a:ext cx="4776787" cy="27223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19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7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План выступления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Современный библиотекарь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Компетенции современного библиотекаря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Роль вузовской библиотеки в </a:t>
            </a:r>
            <a:r>
              <a:rPr lang="ru-RU" dirty="0"/>
              <a:t>формировании современного библиотекаря 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Формы и методы сотрудничества </a:t>
            </a:r>
            <a:r>
              <a:rPr lang="ru-RU" dirty="0"/>
              <a:t>между </a:t>
            </a:r>
            <a:r>
              <a:rPr lang="ru-RU" dirty="0" smtClean="0"/>
              <a:t>направлением подготовки БИД </a:t>
            </a:r>
            <a:r>
              <a:rPr lang="ru-RU" dirty="0"/>
              <a:t>и Учебно-научной библиотекой </a:t>
            </a:r>
            <a:r>
              <a:rPr lang="ru-RU" dirty="0" err="1" smtClean="0"/>
              <a:t>УдГУ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Перспективы </a:t>
            </a:r>
            <a:r>
              <a:rPr lang="ru-RU" dirty="0" smtClean="0"/>
              <a:t>взаимодействия</a:t>
            </a:r>
            <a:endParaRPr lang="ru-RU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146177" y="6334919"/>
            <a:ext cx="2743200" cy="365125"/>
          </a:xfrm>
        </p:spPr>
        <p:txBody>
          <a:bodyPr/>
          <a:lstStyle/>
          <a:p>
            <a:fld id="{36D664A1-31DE-4D48-9F23-68FA91120370}" type="slidenum">
              <a:rPr lang="ru-RU" sz="1800" b="1" smtClean="0">
                <a:solidFill>
                  <a:schemeClr val="tx2">
                    <a:lumMod val="50000"/>
                  </a:schemeClr>
                </a:solidFill>
              </a:rPr>
              <a:t>2</a:t>
            </a:fld>
            <a:endParaRPr lang="ru-RU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74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Дни друзей библиотеки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01800"/>
            <a:ext cx="47529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Это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встречи со студентами в библиотеке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для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обсуждения какой-либо библиотечной темы.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Первая встреча была посвящена профессии библиотекаря.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Планируется сделать подобные встречи регулярными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20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6" name="Picture 2" descr="https://sun9-50.userapi.com/impg/p7wffuCsK-0wjCfNCnLBWGfVy0kUuPEvbgNspQ/hPPUuH9-5Y8.jpg?size=2560x1702&amp;quality=95&amp;sign=25d04799fde28ba9e2fd1f6ec9cf5d3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7" y="1701800"/>
            <a:ext cx="5743576" cy="381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7675" y="5670189"/>
            <a:ext cx="19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Фото: УНБ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УдГУ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0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bsk-bz.ru/wp-content/uploads/2021/11/izobrazhenie_viber_2021-11-22_07-27-42-9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880"/>
            <a:ext cx="12192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2698" y="4947822"/>
            <a:ext cx="75764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kern="2000" spc="1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БИБЛИОТЕЧНЫЙ АСПЕКТ</a:t>
            </a:r>
          </a:p>
          <a:p>
            <a:pPr algn="ctr"/>
            <a:r>
              <a:rPr lang="ru-RU" sz="2800" b="1" kern="2000" spc="100" dirty="0" smtClean="0">
                <a:solidFill>
                  <a:srgbClr val="002060"/>
                </a:solidFill>
              </a:rPr>
              <a:t>С ОКТЯБРЯ 2022 г.</a:t>
            </a:r>
            <a:endParaRPr lang="ru-RU" sz="2800" b="1" kern="2000" spc="1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3406" y="522514"/>
            <a:ext cx="7341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Российская библиотека для молодежи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69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635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2862"/>
            <a:ext cx="10515600" cy="112871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Перспективы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22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362075"/>
            <a:ext cx="5181600" cy="48148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Библиотека может влиять на тематику практических, курсовых и дипломных работ, предлагая свои темы, высказывая пожелания в создании совместных продуктов 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услуг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Совместное участие в повышениях квалификации,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переподготовки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https://sun7-16.userapi.com/impg/zl9NEJ-6DSmQzNBEyFo0LFW-dT0mGkivHTXClw/dNEnUsMgMqo.jpg?size=600x600&amp;quality=95&amp;sign=94fe62fa17e05af7b4cd937dff04c4fa&amp;c_uniq_tag=sg0Mmi5-DL_K4Sbb98tkN8j5wj0Jej7uWTGmUARdJQ0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180" y="1035844"/>
            <a:ext cx="5217320" cy="52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43775" y="5324475"/>
            <a:ext cx="3848100" cy="852488"/>
          </a:xfrm>
          <a:prstGeom prst="rect">
            <a:avLst/>
          </a:prstGeom>
          <a:solidFill>
            <a:srgbClr val="9165CB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+7 (3412) 68-32-54</a:t>
            </a:r>
          </a:p>
          <a:p>
            <a:r>
              <a:rPr lang="en-US" sz="2400" dirty="0"/>
              <a:t>https://t.me/inolang_udsu</a:t>
            </a:r>
          </a:p>
          <a:p>
            <a:r>
              <a:rPr lang="en-US" sz="2400" dirty="0"/>
              <a:t>https://vk.com/inolang.udsu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11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Выводы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Компетенции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библиотекаря будущего очень быстро меняются вместе с информационными и технологическими изменениями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общества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Обозначенные выше формы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 методы взаимодействия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способствуют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укреплению контактов преподавателей и студентов вуза с библиотечной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средой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Библиотека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вуза — это место, где могут реализовываться самые смелые идеи 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инициативы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23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3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f2.ppt-online.org/files2/slide/v/vB7CE8u1y3hafrsRnNFI9jPgbio60WDxSOJ5Qe/slide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7999"/>
          </a:xfrm>
          <a:solidFill>
            <a:srgbClr val="009999">
              <a:alpha val="59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0" indent="0" algn="ctr">
              <a:buNone/>
            </a:pP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0" indent="0" algn="ctr">
              <a:buNone/>
            </a:pPr>
            <a:endParaRPr lang="en-US" sz="48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0" indent="0" algn="ctr">
              <a:buNone/>
            </a:pP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0" indent="0" algn="ctr">
              <a:buNone/>
            </a:pPr>
            <a:r>
              <a:rPr lang="ru-RU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Спасибо за внимание!</a:t>
            </a:r>
          </a:p>
          <a:p>
            <a:endParaRPr lang="ru-RU" dirty="0"/>
          </a:p>
          <a:p>
            <a:pPr marL="457200" lvl="1" indent="0" algn="ctr">
              <a:buNone/>
            </a:pP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Контактная информация:</a:t>
            </a:r>
            <a:endParaRPr lang="en-US" sz="32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457200" lvl="1" indent="0" algn="ctr">
              <a:buNone/>
            </a:pP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Павлова Ирина Федоровна</a:t>
            </a:r>
          </a:p>
          <a:p>
            <a:pPr marL="457200" lvl="1" indent="0" algn="ctr">
              <a:buNone/>
            </a:pP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8-912-750-46-46</a:t>
            </a:r>
          </a:p>
          <a:p>
            <a:pPr marL="457200" lvl="1" indent="0" algn="ctr">
              <a:buNone/>
            </a:pP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irinafedirpav@mail.ru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89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Кузнецова Татьяна Яковлевна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rba.ru/content/about/administration/images/foto/kuznecov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235" y="1499053"/>
            <a:ext cx="5250953" cy="467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49905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кандидат </a:t>
            </a:r>
            <a:r>
              <a:rPr lang="ru-RU" sz="2400" dirty="0"/>
              <a:t>педагогических </a:t>
            </a:r>
            <a:r>
              <a:rPr lang="ru-RU" sz="2400" dirty="0" smtClean="0"/>
              <a:t>наук,</a:t>
            </a:r>
            <a:r>
              <a:rPr lang="ru-RU" sz="2400" dirty="0"/>
              <a:t> </a:t>
            </a:r>
            <a:r>
              <a:rPr lang="ru-RU" sz="2400" dirty="0" smtClean="0"/>
              <a:t>профессор, старший научный сотрудник</a:t>
            </a:r>
            <a:r>
              <a:rPr lang="ru-RU" sz="2400" dirty="0"/>
              <a:t> Академии переподготовки работников искусства, культуры и туризма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598295"/>
            <a:ext cx="5467350" cy="250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051" y="6298122"/>
            <a:ext cx="2743200" cy="365125"/>
          </a:xfrm>
        </p:spPr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>3</a:t>
            </a:fld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7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9174"/>
            <a:ext cx="10515600" cy="1247068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Современный библиотекарь  -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05394" y="1122630"/>
            <a:ext cx="10837773" cy="52337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«информационный </a:t>
            </a:r>
            <a:r>
              <a:rPr lang="ru-RU" dirty="0"/>
              <a:t>навигатор, аналитик и посредник в системе документных </a:t>
            </a:r>
            <a:r>
              <a:rPr lang="ru-RU" dirty="0" smtClean="0"/>
              <a:t>коммуникаций; инструктор </a:t>
            </a:r>
            <a:r>
              <a:rPr lang="ru-RU" dirty="0"/>
              <a:t>по информационной грамотности; </a:t>
            </a:r>
            <a:r>
              <a:rPr lang="ru-RU" dirty="0" smtClean="0"/>
              <a:t>менеджер </a:t>
            </a:r>
            <a:r>
              <a:rPr lang="ru-RU" dirty="0"/>
              <a:t>и маркетолог информационно-библиотечной сферы, знаток информационных ресурсов, книгоиздательского и книготоргового рынка. Помимо этого - он хранитель документного культурного наследия, служитель Книги как культурного феномена, специалист по продвижению и поддержке чтения, организатор разнообразных культурно-досуговых акций. Таким образом, библиотекарь новой формации - многопрофильный специалист, владеющий не только информационными, но и социокультурными </a:t>
            </a:r>
            <a:r>
              <a:rPr lang="ru-RU" dirty="0" smtClean="0"/>
              <a:t>технологиями»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r">
              <a:lnSpc>
                <a:spcPct val="70000"/>
              </a:lnSpc>
              <a:buNone/>
            </a:pPr>
            <a:r>
              <a:rPr lang="ru-RU" sz="2200" dirty="0" smtClean="0"/>
              <a:t>Кузнецова Т.Я.</a:t>
            </a:r>
            <a:r>
              <a:rPr lang="ru-RU" sz="2100" b="1" dirty="0" smtClean="0"/>
              <a:t> </a:t>
            </a:r>
            <a:r>
              <a:rPr lang="ru-RU" sz="2100" dirty="0" smtClean="0"/>
              <a:t>Библиотечно-информационное образование</a:t>
            </a:r>
          </a:p>
          <a:p>
            <a:pPr marL="0" indent="0" algn="r">
              <a:lnSpc>
                <a:spcPct val="70000"/>
              </a:lnSpc>
              <a:buNone/>
            </a:pPr>
            <a:r>
              <a:rPr lang="ru-RU" sz="2100" dirty="0" smtClean="0"/>
              <a:t> </a:t>
            </a:r>
            <a:r>
              <a:rPr lang="ru-RU" sz="2100" dirty="0"/>
              <a:t>в России и Болонский процесс: барьеры на пути к новой модели подготовки кадров </a:t>
            </a:r>
            <a:endParaRPr lang="ru-RU" sz="2100" dirty="0" smtClean="0"/>
          </a:p>
          <a:p>
            <a:pPr marL="0" indent="0" algn="r">
              <a:lnSpc>
                <a:spcPct val="70000"/>
              </a:lnSpc>
              <a:buNone/>
            </a:pPr>
            <a:r>
              <a:rPr lang="ru-RU" sz="2100" dirty="0" smtClean="0"/>
              <a:t>// </a:t>
            </a:r>
            <a:r>
              <a:rPr lang="en-US" sz="2100" dirty="0"/>
              <a:t>WORLD LIBRARY AND INFORMATION CONGRESS: </a:t>
            </a:r>
            <a:endParaRPr lang="ru-RU" sz="2100" dirty="0" smtClean="0"/>
          </a:p>
          <a:p>
            <a:pPr marL="0" indent="0" algn="r">
              <a:lnSpc>
                <a:spcPct val="70000"/>
              </a:lnSpc>
              <a:buNone/>
            </a:pPr>
            <a:r>
              <a:rPr lang="en-US" sz="2100" dirty="0" smtClean="0"/>
              <a:t>75TH </a:t>
            </a:r>
            <a:r>
              <a:rPr lang="en-US" sz="2100" dirty="0"/>
              <a:t>IFLA GENERAL CONFERENCE AND COUNCIL 23-27 August 2009, Milan, </a:t>
            </a:r>
            <a:r>
              <a:rPr lang="en-US" sz="2100" dirty="0" smtClean="0"/>
              <a:t>Italy</a:t>
            </a:r>
            <a:r>
              <a:rPr lang="ru-RU" sz="2100" dirty="0" smtClean="0"/>
              <a:t>. – </a:t>
            </a:r>
          </a:p>
          <a:p>
            <a:pPr marL="0" indent="0" algn="r">
              <a:lnSpc>
                <a:spcPct val="70000"/>
              </a:lnSpc>
              <a:buNone/>
            </a:pPr>
            <a:r>
              <a:rPr lang="en-US" sz="2100" dirty="0" smtClean="0"/>
              <a:t>URL</a:t>
            </a:r>
            <a:r>
              <a:rPr lang="ru-RU" sz="2100" dirty="0" smtClean="0"/>
              <a:t>: </a:t>
            </a:r>
            <a:r>
              <a:rPr lang="en-US" sz="2100" dirty="0" smtClean="0"/>
              <a:t> </a:t>
            </a:r>
            <a:r>
              <a:rPr lang="en-US" sz="2100" dirty="0"/>
              <a:t>http://www.ifla.org/annual-conference/ifla75/index.htm</a:t>
            </a:r>
            <a:endParaRPr lang="ru-RU" sz="21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smtClean="0">
                <a:solidFill>
                  <a:schemeClr val="accent5">
                    <a:lumMod val="50000"/>
                  </a:schemeClr>
                </a:solidFill>
              </a:rPr>
              <a:t>4</a:t>
            </a:fld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6629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Источники изучения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57350" y="1317782"/>
            <a:ext cx="10001250" cy="435133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err="1"/>
              <a:t>Барсукова</a:t>
            </a:r>
            <a:r>
              <a:rPr lang="ru-RU" dirty="0"/>
              <a:t> Галина Александровна Профессиональная подготовка библиотечных специалистов. Взаимодействие вуза и библиотеки // </a:t>
            </a:r>
            <a:r>
              <a:rPr lang="ru-RU" dirty="0" err="1"/>
              <a:t>Вестн</a:t>
            </a:r>
            <a:r>
              <a:rPr lang="ru-RU" dirty="0"/>
              <a:t>. Том. гос. ун-та. Культурология и искусствоведение. 2015. №1 (17).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Библиотекарь будущего: модель компетенций // Университетская книга. – 2021. – 21 октября.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err="1"/>
              <a:t>Виен</a:t>
            </a:r>
            <a:r>
              <a:rPr lang="ru-RU" dirty="0"/>
              <a:t> Ш.,  </a:t>
            </a:r>
            <a:r>
              <a:rPr lang="ru-RU" dirty="0" err="1"/>
              <a:t>Дорч</a:t>
            </a:r>
            <a:r>
              <a:rPr lang="ru-RU" dirty="0"/>
              <a:t> Б. Открывая для себя профессии научной библиотеки // Сферы компетенции будущей библиотеки. – 2016. - № 3. – С. 12-17.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Сидорова Е. О. </a:t>
            </a:r>
            <a:r>
              <a:rPr lang="ru-RU" dirty="0"/>
              <a:t>Библиотечное образование: какие специалисты нужны библиотекам // Вестник Донецкого педагогического института. 2017. №2.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Смолина С. Г. , </a:t>
            </a:r>
            <a:r>
              <a:rPr lang="ru-RU" dirty="0" err="1"/>
              <a:t>Легенчук</a:t>
            </a:r>
            <a:r>
              <a:rPr lang="ru-RU" dirty="0"/>
              <a:t>  М. В. Потенциал вузовской библиотеки в развитии информационной компетентности // Науч. и </a:t>
            </a:r>
            <a:r>
              <a:rPr lang="ru-RU" dirty="0" err="1"/>
              <a:t>техн</a:t>
            </a:r>
            <a:r>
              <a:rPr lang="ru-RU" dirty="0"/>
              <a:t>. б-ки. -  2019. -  № 4. – С. 17-27.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err="1" smtClean="0"/>
              <a:t>Хьерпе</a:t>
            </a:r>
            <a:r>
              <a:rPr lang="ru-RU" dirty="0" smtClean="0"/>
              <a:t> А. Будущее </a:t>
            </a:r>
            <a:r>
              <a:rPr lang="ru-RU" dirty="0"/>
              <a:t>здесь // Сферы компетенции будущей </a:t>
            </a:r>
            <a:r>
              <a:rPr lang="ru-RU" dirty="0" smtClean="0"/>
              <a:t>библиотеки. – 2016. -  </a:t>
            </a:r>
            <a:r>
              <a:rPr lang="ru-RU" dirty="0"/>
              <a:t>№ </a:t>
            </a:r>
            <a:r>
              <a:rPr lang="ru-RU" dirty="0" smtClean="0"/>
              <a:t>3. – </a:t>
            </a:r>
            <a:r>
              <a:rPr lang="ru-RU" dirty="0"/>
              <a:t>С. 7-10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5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497420"/>
            <a:ext cx="11811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6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150" y="1190625"/>
            <a:ext cx="2609850" cy="56673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395857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Компетенции библиотекаря будущего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5501" y="1777365"/>
            <a:ext cx="9755778" cy="457898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Профессиональные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(ведение популярности книг, организация тематических конференций, поведение мероприятий, комплектование фонда библиотек, ведение библиотечной документации и т.д.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Надпрофессиональные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(самосовершенствование, дисциплинированность, гибкость, уверенное выступление на публике, коммуникабельность, активность, стрессоустойчивость, грамотная устная и письменная речь)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Ц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ифровые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(знание языков программирования, продвижение библиотеки в социальных сетях, информационная грамотность)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2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766" y="-208708"/>
            <a:ext cx="10779034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Проблема подготовки библиотечных кадров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66" y="1174070"/>
            <a:ext cx="10515600" cy="449679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Меняются учебные планы, сокращаются часы профильных дисциплин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Полное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обновление разработанных ранее учебно-методических материалов, причём в очень короткие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сроки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Значительное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сокращение приема на библиотечно-информационные факультеты высших и средних учебных заведений за последние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десятилетия</a:t>
            </a:r>
          </a:p>
          <a:p>
            <a:pPr>
              <a:lnSpc>
                <a:spcPct val="60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Отсутствие системы профессиональной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переподготовки 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 повышения квалификации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кадров</a:t>
            </a:r>
          </a:p>
          <a:p>
            <a:pPr>
              <a:lnSpc>
                <a:spcPct val="60000"/>
              </a:lnSpc>
              <a:buFont typeface="Wingdings" panose="05000000000000000000" pitchFamily="2" charset="2"/>
              <a:buChar char="Ø"/>
            </a:pPr>
            <a:endParaRPr lang="ru-RU" sz="1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5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Отсутствие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налаженной взаимосвязи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вуз –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библиотека»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7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72" b="100000" l="0" r="940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2230" y="2971844"/>
            <a:ext cx="2743766" cy="27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6715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Удмуртский государственный университет и библиотеки Удмуртии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95949" cy="3242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Виды сотрудничества: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соглашения  о сотрудничестве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оговор на прохождение производственной и преддипломной практики</a:t>
            </a:r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6360521"/>
              </p:ext>
            </p:extLst>
          </p:nvPr>
        </p:nvGraphicFramePr>
        <p:xfrm>
          <a:off x="4611189" y="1293223"/>
          <a:ext cx="7720148" cy="5564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48775" y="6294461"/>
            <a:ext cx="2743200" cy="365125"/>
          </a:xfrm>
        </p:spPr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8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314" name="Picture 2" descr="https://studizba.space/z.php?w=600&amp;h=600&amp;t=1&amp;f=/uploads/high-schools/65-udgu-6639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54" y="3174274"/>
            <a:ext cx="2050869" cy="189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14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artinkin.net/uploads/posts/2022-03/thumbs/1647983895_18-kartinkin-net-p-kartinki-dlya-delovoi-prezentatsi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837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Учебно-научная библиотека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УдГУ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им. В. А. Журавлёва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02723" y="1709553"/>
            <a:ext cx="5723219" cy="464679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Современная вузовская библиотека </a:t>
            </a:r>
          </a:p>
          <a:p>
            <a:r>
              <a:rPr lang="ru-RU" dirty="0" smtClean="0"/>
              <a:t>Комплексный центр с широкими возможностями: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ru-RU" dirty="0" smtClean="0"/>
              <a:t>большой </a:t>
            </a:r>
            <a:r>
              <a:rPr lang="ru-RU" dirty="0"/>
              <a:t>универсальный фонд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современная автоматизированная библиотечная система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электронная образовательная библиотека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удовлетворение информационных, коммуникативных, просветительских, научно-исследовательских </a:t>
            </a:r>
            <a:r>
              <a:rPr lang="ru-RU" dirty="0" smtClean="0"/>
              <a:t>потребностей</a:t>
            </a: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64A1-31DE-4D48-9F23-68FA91120370}" type="slidenum">
              <a:rPr lang="ru-RU" sz="2000" b="1" smtClean="0">
                <a:solidFill>
                  <a:schemeClr val="accent5">
                    <a:lumMod val="50000"/>
                  </a:schemeClr>
                </a:solidFill>
              </a:rPr>
              <a:t>9</a:t>
            </a:fld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290" name="Picture 2" descr="https://udsu.ru/cache/Image/5692@bigbox-005692-18%20%D0%B4%D0%B5%D0%BA%D0%B0%D0%B1%D1%80%D1%8F%202013%20%D1%81%D0%BE%D1%81%D1%82%D0%BE%D1%8F%D0%BB%D0%BE%D1%81%D1%8C%20%D0%BE%D1%82%D0%BA%D1%80%D1%8B%D1%82%D0%B8%D0%B5%20%D0%BD%D0%BE%D0%B2%D0%BE%D0%B3%D0%BE%20%D0%B7%D0%B4%D0%B0%D0%BD%D0%B8%D1%8F%20%D0%A3%D0%9D%D0%91%20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7" y="1749831"/>
            <a:ext cx="5580506" cy="393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55207" y="5834680"/>
            <a:ext cx="19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Фото: УНБ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УдГУ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5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3112</TotalTime>
  <Words>1043</Words>
  <Application>Microsoft Office PowerPoint</Application>
  <PresentationFormat>Широкоэкранный</PresentationFormat>
  <Paragraphs>145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Franklin Gothic Demi</vt:lpstr>
      <vt:lpstr>Wingdings</vt:lpstr>
      <vt:lpstr>Тема Office</vt:lpstr>
      <vt:lpstr>Презентация PowerPoint</vt:lpstr>
      <vt:lpstr>План выступления</vt:lpstr>
      <vt:lpstr>Кузнецова Татьяна Яковлевна</vt:lpstr>
      <vt:lpstr>Современный библиотекарь  - </vt:lpstr>
      <vt:lpstr>Источники изучения</vt:lpstr>
      <vt:lpstr>Компетенции библиотекаря будущего</vt:lpstr>
      <vt:lpstr>Проблема подготовки библиотечных кадров </vt:lpstr>
      <vt:lpstr>Удмуртский государственный университет и библиотеки Удмуртии</vt:lpstr>
      <vt:lpstr>Учебно-научная библиотека УдГУ  им. В. А. Журавлёва </vt:lpstr>
      <vt:lpstr>Практика в библиотеке</vt:lpstr>
      <vt:lpstr>Трудоустройство</vt:lpstr>
      <vt:lpstr>Выполнение курсовых и ВКР на базе библиотеки</vt:lpstr>
      <vt:lpstr>Участие в мероприятиях</vt:lpstr>
      <vt:lpstr>Всероссийская акция «Библионочь» в библиотеке УдГУ</vt:lpstr>
      <vt:lpstr>Практические занятия в библиотеке</vt:lpstr>
      <vt:lpstr>Практические занятия в библиотеке</vt:lpstr>
      <vt:lpstr>Практические занятия в библиотеке</vt:lpstr>
      <vt:lpstr>Открытые занятия, студенческие конференции</vt:lpstr>
      <vt:lpstr>Участие в конкурсах библиотеки</vt:lpstr>
      <vt:lpstr>Дни друзей библиотеки </vt:lpstr>
      <vt:lpstr>Презентация PowerPoint</vt:lpstr>
      <vt:lpstr>Перспективы</vt:lpstr>
      <vt:lpstr>Выводы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user</cp:lastModifiedBy>
  <cp:revision>57</cp:revision>
  <dcterms:created xsi:type="dcterms:W3CDTF">2022-11-27T07:20:59Z</dcterms:created>
  <dcterms:modified xsi:type="dcterms:W3CDTF">2022-12-02T05:05:41Z</dcterms:modified>
</cp:coreProperties>
</file>