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324" r:id="rId3"/>
    <p:sldId id="316" r:id="rId4"/>
    <p:sldId id="285" r:id="rId5"/>
    <p:sldId id="327" r:id="rId6"/>
    <p:sldId id="319" r:id="rId7"/>
    <p:sldId id="289" r:id="rId8"/>
    <p:sldId id="321" r:id="rId9"/>
    <p:sldId id="272" r:id="rId10"/>
    <p:sldId id="296" r:id="rId11"/>
    <p:sldId id="330" r:id="rId12"/>
    <p:sldId id="300" r:id="rId13"/>
    <p:sldId id="308" r:id="rId14"/>
    <p:sldId id="331" r:id="rId15"/>
    <p:sldId id="31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332D2D"/>
    <a:srgbClr val="D6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semenova\Desktop\&#1044;&#1086;&#1082;&#1083;&#1072;&#1076;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6;&#1082;&#1083;&#1072;&#1076;\&#1050;&#1085;&#1080;&#1075;&#1072;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79768231238893E-2"/>
          <c:y val="4.7823265111491153E-2"/>
          <c:w val="0.9082825216398881"/>
          <c:h val="0.649868611556298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3-4C6A-86DD-65246E05F1E6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A3-4C6A-86DD-65246E05F1E6}"/>
              </c:ext>
            </c:extLst>
          </c:dPt>
          <c:dPt>
            <c:idx val="2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A3-4C6A-86DD-65246E05F1E6}"/>
              </c:ext>
            </c:extLst>
          </c:dPt>
          <c:dPt>
            <c:idx val="3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A3-4C6A-86DD-65246E05F1E6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A3-4C6A-86DD-65246E05F1E6}"/>
              </c:ext>
            </c:extLst>
          </c:dPt>
          <c:dPt>
            <c:idx val="5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A3-4C6A-86DD-65246E05F1E6}"/>
              </c:ext>
            </c:extLst>
          </c:dPt>
          <c:dPt>
            <c:idx val="6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A3-4C6A-86DD-65246E05F1E6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A3-4C6A-86DD-65246E05F1E6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A3-4C6A-86DD-65246E05F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'использование ресурсов'!$A$1:$A$9</c:f>
              <c:strCache>
                <c:ptCount val="9"/>
                <c:pt idx="0">
                  <c:v>Обучающие видео в интернете</c:v>
                </c:pt>
                <c:pt idx="1">
                  <c:v>Конспекты с очных лекций</c:v>
                </c:pt>
                <c:pt idx="2">
                  <c:v>Печатные учебники из библиотеки</c:v>
                </c:pt>
                <c:pt idx="3">
                  <c:v>Видеолекции  в свободном доступе</c:v>
                </c:pt>
                <c:pt idx="4">
                  <c:v>Видеолекции преподавателей вуза</c:v>
                </c:pt>
                <c:pt idx="5">
                  <c:v>Электронные учебники из библиотеки</c:v>
                </c:pt>
                <c:pt idx="6">
                  <c:v>Интерактивные материалы в свободном доступе</c:v>
                </c:pt>
                <c:pt idx="7">
                  <c:v>Обучающие видео вуза</c:v>
                </c:pt>
                <c:pt idx="8">
                  <c:v>Интерактивные материалы вуза</c:v>
                </c:pt>
              </c:strCache>
            </c:strRef>
          </c:cat>
          <c:val>
            <c:numRef>
              <c:f>'использование ресурсов'!$B$1:$B$9</c:f>
              <c:numCache>
                <c:formatCode>General</c:formatCode>
                <c:ptCount val="9"/>
                <c:pt idx="0">
                  <c:v>269</c:v>
                </c:pt>
                <c:pt idx="1">
                  <c:v>218</c:v>
                </c:pt>
                <c:pt idx="2">
                  <c:v>203</c:v>
                </c:pt>
                <c:pt idx="3">
                  <c:v>202</c:v>
                </c:pt>
                <c:pt idx="4">
                  <c:v>197</c:v>
                </c:pt>
                <c:pt idx="5">
                  <c:v>178</c:v>
                </c:pt>
                <c:pt idx="6">
                  <c:v>142</c:v>
                </c:pt>
                <c:pt idx="7">
                  <c:v>92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DA3-4C6A-86DD-65246E05F1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2563352"/>
        <c:axId val="222564528"/>
      </c:barChart>
      <c:catAx>
        <c:axId val="22256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2564528"/>
        <c:crosses val="autoZero"/>
        <c:auto val="1"/>
        <c:lblAlgn val="ctr"/>
        <c:lblOffset val="100"/>
        <c:noMultiLvlLbl val="0"/>
      </c:catAx>
      <c:valAx>
        <c:axId val="22256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6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065420217258"/>
          <c:y val="0.12992386139063811"/>
          <c:w val="0.61472880328402468"/>
          <c:h val="0.64578254335819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52-4F5F-BF31-9B3598B4129F}"/>
              </c:ext>
            </c:extLst>
          </c:dPt>
          <c:dPt>
            <c:idx val="1"/>
            <c:bubble3D val="0"/>
            <c:spPr>
              <a:solidFill>
                <a:srgbClr val="3399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52-4F5F-BF31-9B3598B4129F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52-4F5F-BF31-9B3598B4129F}"/>
              </c:ext>
            </c:extLst>
          </c:dPt>
          <c:dLbls>
            <c:dLbl>
              <c:idx val="0"/>
              <c:layout>
                <c:manualLayout>
                  <c:x val="-0.21049517136011195"/>
                  <c:y val="7.44016966805357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52-4F5F-BF31-9B3598B4129F}"/>
                </c:ext>
              </c:extLst>
            </c:dLbl>
            <c:dLbl>
              <c:idx val="1"/>
              <c:layout>
                <c:manualLayout>
                  <c:x val="0.15636449397930818"/>
                  <c:y val="-0.259653854627775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67880858321553"/>
                      <c:h val="0.10809820105248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352-4F5F-BF31-9B3598B4129F}"/>
                </c:ext>
              </c:extLst>
            </c:dLbl>
            <c:dLbl>
              <c:idx val="2"/>
              <c:layout>
                <c:manualLayout>
                  <c:x val="0.15527245745622203"/>
                  <c:y val="0.159463098335221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52-4F5F-BF31-9B3598B41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нет необходимости, хватает других источников</c:v>
                </c:pt>
                <c:pt idx="1">
                  <c:v>В библиотеке не хватает учебников</c:v>
                </c:pt>
                <c:pt idx="2">
                  <c:v>Неудобно пользоваться печатными учебниками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52-4F5F-BF31-9B3598B4129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62507181989588E-2"/>
          <c:y val="0.10592096000009946"/>
          <c:w val="0.46973793670851277"/>
          <c:h val="0.828199604324425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43939225906618"/>
          <c:y val="5.3333321545335752E-2"/>
          <c:w val="0.64307271450223646"/>
          <c:h val="0.672856986245174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94-4B50-B6BB-88AC52BABA1C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94-4B50-B6BB-88AC52BABA1C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94-4B50-B6BB-88AC52BABA1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94-4B50-B6BB-88AC52BABA1C}"/>
              </c:ext>
            </c:extLst>
          </c:dPt>
          <c:dLbls>
            <c:dLbl>
              <c:idx val="0"/>
              <c:layout>
                <c:manualLayout>
                  <c:x val="-0.19047482529870838"/>
                  <c:y val="9.7558733729712355E-2"/>
                </c:manualLayout>
              </c:layout>
              <c:tx>
                <c:rich>
                  <a:bodyPr/>
                  <a:lstStyle/>
                  <a:p>
                    <a:fld id="{973DE2DE-9359-4DAE-94A6-5A33D91AE27E}" type="PERCENTAGE">
                      <a:rPr lang="en-US" sz="1800" b="1" i="0" baseline="0">
                        <a:solidFill>
                          <a:sysClr val="windowText" lastClr="000000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94-4B50-B6BB-88AC52BABA1C}"/>
                </c:ext>
              </c:extLst>
            </c:dLbl>
            <c:dLbl>
              <c:idx val="1"/>
              <c:layout>
                <c:manualLayout>
                  <c:x val="0"/>
                  <c:y val="-0.18826075312014579"/>
                </c:manualLayout>
              </c:layout>
              <c:tx>
                <c:rich>
                  <a:bodyPr/>
                  <a:lstStyle/>
                  <a:p>
                    <a:fld id="{9FA97406-3AAD-48B4-8911-F073E0228F70}" type="PERCENTAGE">
                      <a:rPr lang="en-US" sz="1800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94-4B50-B6BB-88AC52BABA1C}"/>
                </c:ext>
              </c:extLst>
            </c:dLbl>
            <c:dLbl>
              <c:idx val="2"/>
              <c:layout>
                <c:manualLayout>
                  <c:x val="0.17216578986495251"/>
                  <c:y val="3.1737318549466979E-2"/>
                </c:manualLayout>
              </c:layout>
              <c:tx>
                <c:rich>
                  <a:bodyPr/>
                  <a:lstStyle/>
                  <a:p>
                    <a:fld id="{60B06ED3-CEEB-4DD3-8C61-41803FCBEC4E}" type="PERCENTAGE">
                      <a:rPr lang="en-US" sz="1800" b="1" i="0" baseline="0">
                        <a:solidFill>
                          <a:sysClr val="windowText" lastClr="000000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594-4B50-B6BB-88AC52BABA1C}"/>
                </c:ext>
              </c:extLst>
            </c:dLbl>
            <c:dLbl>
              <c:idx val="3"/>
              <c:layout>
                <c:manualLayout>
                  <c:x val="8.1680169307616624E-2"/>
                  <c:y val="0.13473951470351916"/>
                </c:manualLayout>
              </c:layout>
              <c:tx>
                <c:rich>
                  <a:bodyPr/>
                  <a:lstStyle/>
                  <a:p>
                    <a:fld id="{2C973ACE-64D2-49BE-9041-1F55763726C0}" type="PERCENTAGE">
                      <a:rPr lang="en-US" sz="1800" b="1" i="0" baseline="0">
                        <a:solidFill>
                          <a:sysClr val="windowText" lastClr="000000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594-4B50-B6BB-88AC52BAB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Лист2!$A$2:$A$5</c:f>
              <c:strCache>
                <c:ptCount val="4"/>
                <c:pt idx="0">
                  <c:v>Пользуюсь электронными версиями учебников </c:v>
                </c:pt>
                <c:pt idx="1">
                  <c:v>Учебники старые/устарели</c:v>
                </c:pt>
                <c:pt idx="2">
                  <c:v>Не подходят по мнению преподавателей</c:v>
                </c:pt>
                <c:pt idx="3">
                  <c:v>Нужные учебники в дефиците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94-4B50-B6BB-88AC52BABA1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32-4160-9F1C-CFF7F6D99C65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32-4160-9F1C-CFF7F6D99C65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32-4160-9F1C-CFF7F6D99C65}"/>
              </c:ext>
            </c:extLst>
          </c:dPt>
          <c:dPt>
            <c:idx val="3"/>
            <c:bubble3D val="0"/>
            <c:spPr>
              <a:solidFill>
                <a:srgbClr val="33CC3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832-4160-9F1C-CFF7F6D99C6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832-4160-9F1C-CFF7F6D99C6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832-4160-9F1C-CFF7F6D99C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Лист5!$A$1:$A$6</c:f>
              <c:strCache>
                <c:ptCount val="6"/>
                <c:pt idx="0">
                  <c:v>нет необходимости (хватает других источников)</c:v>
                </c:pt>
                <c:pt idx="1">
                  <c:v>Сложно получить к ним доступ</c:v>
                </c:pt>
                <c:pt idx="2">
                  <c:v>не нравится качество ЭБС</c:v>
                </c:pt>
                <c:pt idx="3">
                  <c:v>в ЭБС нет нужных учебников</c:v>
                </c:pt>
                <c:pt idx="4">
                  <c:v>нет устройств для чтения</c:v>
                </c:pt>
                <c:pt idx="5">
                  <c:v>Не знаю об их существовании</c:v>
                </c:pt>
              </c:strCache>
            </c:strRef>
          </c:cat>
          <c:val>
            <c:numRef>
              <c:f>Лист5!$B$1:$B$6</c:f>
              <c:numCache>
                <c:formatCode>General</c:formatCode>
                <c:ptCount val="6"/>
                <c:pt idx="0">
                  <c:v>32</c:v>
                </c:pt>
                <c:pt idx="1">
                  <c:v>24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32-4160-9F1C-CFF7F6D99C6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32773004731233"/>
          <c:y val="4.1488292224341521E-2"/>
          <c:w val="0.57056333553505134"/>
          <c:h val="0.622244828092140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BBB-4E59-BA58-F683AA2C7D2F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BBB-4E59-BA58-F683AA2C7D2F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BBB-4E59-BA58-F683AA2C7D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'использование ресурсов (2)'!$A$1:$A$3</c:f>
              <c:strCache>
                <c:ptCount val="3"/>
                <c:pt idx="0">
                  <c:v>плохо воспринимаю электронный формат</c:v>
                </c:pt>
                <c:pt idx="1">
                  <c:v>совмещаю электронные и печатные учебники</c:v>
                </c:pt>
                <c:pt idx="2">
                  <c:v>не понимаю как пользоваться</c:v>
                </c:pt>
              </c:strCache>
            </c:strRef>
          </c:cat>
          <c:val>
            <c:numRef>
              <c:f>'использование ресурсов (2)'!$B$1:$B$3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BB-4E59-BA58-F683AA2C7D2F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86849564725523"/>
          <c:y val="0.73006613303771806"/>
          <c:w val="0.64870007617652048"/>
          <c:h val="0.2119628524695282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6132281484448"/>
          <c:y val="5.4323328548260962E-2"/>
          <c:w val="0.62695697609483614"/>
          <c:h val="0.62648880286881137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09-4433-9E01-C4CB7D537504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09-4433-9E01-C4CB7D537504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09-4433-9E01-C4CB7D53750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09-4433-9E01-C4CB7D537504}"/>
              </c:ext>
            </c:extLst>
          </c:dPt>
          <c:dLbls>
            <c:dLbl>
              <c:idx val="3"/>
              <c:layout>
                <c:manualLayout>
                  <c:x val="1.9890745240477389E-2"/>
                  <c:y val="6.99898524237130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09-4433-9E01-C4CB7D537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Лист6!$A$2:$A$5</c:f>
              <c:strCache>
                <c:ptCount val="4"/>
                <c:pt idx="0">
                  <c:v>не знаю об их существовании</c:v>
                </c:pt>
                <c:pt idx="1">
                  <c:v>сложно получить к ним доступ</c:v>
                </c:pt>
                <c:pt idx="2">
                  <c:v>не нравится качество</c:v>
                </c:pt>
                <c:pt idx="3">
                  <c:v>нет устройств для просмотра</c:v>
                </c:pt>
              </c:strCache>
            </c:strRef>
          </c:cat>
          <c:val>
            <c:numRef>
              <c:f>Лист6!$B$2:$B$5</c:f>
              <c:numCache>
                <c:formatCode>General</c:formatCode>
                <c:ptCount val="4"/>
                <c:pt idx="0">
                  <c:v>58</c:v>
                </c:pt>
                <c:pt idx="1">
                  <c:v>22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09-4433-9E01-C4CB7D53750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5435152694298718"/>
          <c:y val="0.76246646994418255"/>
          <c:w val="0.54028578377117442"/>
          <c:h val="0.1729628528044332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6091238756383"/>
          <c:y val="3.0023872954959462E-2"/>
          <c:w val="0.64427938703708709"/>
          <c:h val="0.65614928462803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99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32-4C16-8E3D-9A7EE89C1971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32-4C16-8E3D-9A7EE89C197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32-4C16-8E3D-9A7EE89C1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преподаватели не снимают видеолекции</c:v>
                </c:pt>
                <c:pt idx="1">
                  <c:v>неинтересные видеолекции</c:v>
                </c:pt>
                <c:pt idx="2">
                  <c:v>видеолекции бесполезны, преподаватель просто зачитывает матариал со слайдов</c:v>
                </c:pt>
              </c:strCache>
            </c:strRef>
          </c:cat>
          <c:val>
            <c:numRef>
              <c:f>Лист3!$B$1:$B$3</c:f>
              <c:numCache>
                <c:formatCode>General</c:formatCode>
                <c:ptCount val="3"/>
                <c:pt idx="0">
                  <c:v>71</c:v>
                </c:pt>
                <c:pt idx="1">
                  <c:v>16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32-4C16-8E3D-9A7EE89C197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7B32-4C16-8E3D-9A7EE89C19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7B32-4C16-8E3D-9A7EE89C19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7B32-4C16-8E3D-9A7EE89C1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преподаватели не снимают видеолекции</c:v>
                </c:pt>
                <c:pt idx="1">
                  <c:v>неинтересные видеолекции</c:v>
                </c:pt>
                <c:pt idx="2">
                  <c:v>видеолекции бесполезны, преподаватель просто зачитывает матариал со слайдов</c:v>
                </c:pt>
              </c:strCache>
            </c:strRef>
          </c:cat>
          <c:val>
            <c:numRef>
              <c:f>Лист3!$C$1:$C$3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D-7B32-4C16-8E3D-9A7EE89C1971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B32-4C16-8E3D-9A7EE89C19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B32-4C16-8E3D-9A7EE89C19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B32-4C16-8E3D-9A7EE89C1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преподаватели не снимают видеолекции</c:v>
                </c:pt>
                <c:pt idx="1">
                  <c:v>неинтересные видеолекции</c:v>
                </c:pt>
                <c:pt idx="2">
                  <c:v>видеолекции бесполезны, преподаватель просто зачитывает матариал со слайдов</c:v>
                </c:pt>
              </c:strCache>
            </c:strRef>
          </c:cat>
          <c:val>
            <c:numRef>
              <c:f>Лист3!$D$1:$D$3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4-7B32-4C16-8E3D-9A7EE89C1971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7B32-4C16-8E3D-9A7EE89C19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7B32-4C16-8E3D-9A7EE89C19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7B32-4C16-8E3D-9A7EE89C1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преподаватели не снимают видеолекции</c:v>
                </c:pt>
                <c:pt idx="1">
                  <c:v>неинтересные видеолекции</c:v>
                </c:pt>
                <c:pt idx="2">
                  <c:v>видеолекции бесполезны, преподаватель просто зачитывает матариал со слайдов</c:v>
                </c:pt>
              </c:strCache>
            </c:strRef>
          </c:cat>
          <c:val>
            <c:numRef>
              <c:f>Лист3!$E$1:$E$3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7B32-4C16-8E3D-9A7EE89C1971}"/>
            </c:ext>
          </c:extLst>
        </c:ser>
        <c:ser>
          <c:idx val="4"/>
          <c:order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7B32-4C16-8E3D-9A7EE89C19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7B32-4C16-8E3D-9A7EE89C19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B32-4C16-8E3D-9A7EE89C1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преподаватели не снимают видеолекции</c:v>
                </c:pt>
                <c:pt idx="1">
                  <c:v>неинтересные видеолекции</c:v>
                </c:pt>
                <c:pt idx="2">
                  <c:v>видеолекции бесполезны, преподаватель просто зачитывает матариал со слайдов</c:v>
                </c:pt>
              </c:strCache>
            </c:strRef>
          </c:cat>
          <c:val>
            <c:numRef>
              <c:f>Лист3!$F$1:$F$3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2-7B32-4C16-8E3D-9A7EE89C1971}"/>
            </c:ext>
          </c:extLst>
        </c:ser>
        <c:ser>
          <c:idx val="5"/>
          <c:order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7B32-4C16-8E3D-9A7EE89C19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7B32-4C16-8E3D-9A7EE89C19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7B32-4C16-8E3D-9A7EE89C1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Лист3!$A$1:$A$3</c:f>
              <c:strCache>
                <c:ptCount val="3"/>
                <c:pt idx="0">
                  <c:v>преподаватели не снимают видеолекции</c:v>
                </c:pt>
                <c:pt idx="1">
                  <c:v>неинтересные видеолекции</c:v>
                </c:pt>
                <c:pt idx="2">
                  <c:v>видеолекции бесполезны, преподаватель просто зачитывает матариал со слайдов</c:v>
                </c:pt>
              </c:strCache>
            </c:strRef>
          </c:cat>
          <c:val>
            <c:numRef>
              <c:f>Лист3!$G$1:$G$3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29-7B32-4C16-8E3D-9A7EE89C19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976547094892088"/>
          <c:y val="0.77078589045606194"/>
          <c:w val="0.65427139326328299"/>
          <c:h val="0.1910019076012623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0.16943</cdr:x>
      <cdr:y>0.02087</cdr:y>
    </cdr:from>
    <cdr:to>
      <cdr:x>0.96092</cdr:x>
      <cdr:y>0.10097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6844" y="105154"/>
          <a:ext cx="4189538" cy="403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Ответы из предложенных вариантов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0.31809</cdr:x>
      <cdr:y>0.01081</cdr:y>
    </cdr:from>
    <cdr:to>
      <cdr:x>0.98084</cdr:x>
      <cdr:y>0.09106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3086" y="54354"/>
          <a:ext cx="3402496" cy="403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Произвольные ответы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2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18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52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527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38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80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60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61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872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0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88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08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04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9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28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376" y="184472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1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94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tm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7.tmp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image" Target="../media/image14.jpeg"/><Relationship Id="rId18" Type="http://schemas.openxmlformats.org/officeDocument/2006/relationships/image" Target="../media/image19.jpg"/><Relationship Id="rId3" Type="http://schemas.openxmlformats.org/officeDocument/2006/relationships/image" Target="../media/image5.tmp"/><Relationship Id="rId21" Type="http://schemas.openxmlformats.org/officeDocument/2006/relationships/image" Target="../media/image21.jpeg"/><Relationship Id="rId7" Type="http://schemas.openxmlformats.org/officeDocument/2006/relationships/image" Target="../media/image9.tmp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4.jpeg"/><Relationship Id="rId16" Type="http://schemas.openxmlformats.org/officeDocument/2006/relationships/image" Target="../media/image17.jp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11" Type="http://schemas.microsoft.com/office/2007/relationships/hdphoto" Target="../media/hdphoto1.wdp"/><Relationship Id="rId5" Type="http://schemas.openxmlformats.org/officeDocument/2006/relationships/image" Target="../media/image7.tmp"/><Relationship Id="rId15" Type="http://schemas.openxmlformats.org/officeDocument/2006/relationships/image" Target="../media/image16.jp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tmp"/><Relationship Id="rId9" Type="http://schemas.openxmlformats.org/officeDocument/2006/relationships/image" Target="../media/image11.tmp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edbibl.igma.ru/" TargetMode="External"/><Relationship Id="rId13" Type="http://schemas.openxmlformats.org/officeDocument/2006/relationships/hyperlink" Target="https://kurskmed.com/department/library/news" TargetMode="External"/><Relationship Id="rId18" Type="http://schemas.openxmlformats.org/officeDocument/2006/relationships/hyperlink" Target="https://tgmu.ru/university/bibliotechno-informacionnyj-centr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://onmb.vsmaburdenko.ru/" TargetMode="External"/><Relationship Id="rId12" Type="http://schemas.openxmlformats.org/officeDocument/2006/relationships/hyperlink" Target="https://krasgmu.ru/index.php?page%5bcommon%5d=dept&amp;id=151" TargetMode="External"/><Relationship Id="rId17" Type="http://schemas.openxmlformats.org/officeDocument/2006/relationships/hyperlink" Target="https://lib.ssmu.ru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ogma.ru/index.php?page%5bcommon%5d=dept&amp;id=24&amp;cat=ma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ib.volgmed.ru/" TargetMode="External"/><Relationship Id="rId11" Type="http://schemas.openxmlformats.org/officeDocument/2006/relationships/hyperlink" Target="https://www.kirovgma.ru/ob-academii/structura/departments/library" TargetMode="External"/><Relationship Id="rId5" Type="http://schemas.openxmlformats.org/officeDocument/2006/relationships/hyperlink" Target="http://library.bashgmu.ru/" TargetMode="External"/><Relationship Id="rId15" Type="http://schemas.openxmlformats.org/officeDocument/2006/relationships/hyperlink" Target="https://pimunn.ru/lib" TargetMode="External"/><Relationship Id="rId10" Type="http://schemas.openxmlformats.org/officeDocument/2006/relationships/hyperlink" Target="http://biblio.zkgmu.kz:8087/jirbis2/index.php" TargetMode="External"/><Relationship Id="rId19" Type="http://schemas.openxmlformats.org/officeDocument/2006/relationships/hyperlink" Target="http://chitgma.ru/medlibrary/struktura-biblioteki" TargetMode="External"/><Relationship Id="rId4" Type="http://schemas.openxmlformats.org/officeDocument/2006/relationships/image" Target="../media/image24.tmp"/><Relationship Id="rId9" Type="http://schemas.openxmlformats.org/officeDocument/2006/relationships/hyperlink" Target="https://mir.ismu.baikal.ru/ismu/library.php?page_id=4&amp;c=1&amp;b=lib_menu&amp;s=0&amp;p=152" TargetMode="External"/><Relationship Id="rId14" Type="http://schemas.openxmlformats.org/officeDocument/2006/relationships/hyperlink" Target="https://omsk-osma.ru/nauchno-medicinskaya-bibliotek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4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517182" y="1582947"/>
            <a:ext cx="5374256" cy="61333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3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Предпочтения студентов ИГМА при использовании информационных ресурсов: итоги «Мониторинга чтения студентов медицинских вузов»</a:t>
            </a:r>
            <a:endParaRPr lang="ko-KR" altLang="en-US" sz="3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17182" y="5310709"/>
            <a:ext cx="5020726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ru-RU" altLang="ko-KR" sz="16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Семенова Алла Евгеньевна,</a:t>
            </a:r>
          </a:p>
          <a:p>
            <a:pPr algn="l" latinLnBrk="0"/>
            <a:r>
              <a:rPr lang="ru-RU" altLang="ko-KR" sz="1600" b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з</a:t>
            </a:r>
            <a:r>
              <a:rPr lang="ru-RU" altLang="ko-KR" sz="16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аместитель заведующей научной библиотеки </a:t>
            </a:r>
          </a:p>
          <a:p>
            <a:pPr algn="l" latinLnBrk="0"/>
            <a:r>
              <a:rPr lang="ru-RU" altLang="ko-KR" sz="16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ФГБОУ ВО «ИГМА» Минздрава России</a:t>
            </a:r>
            <a:endParaRPr lang="en-US" altLang="ko-KR" sz="1600" b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382" y="198408"/>
            <a:ext cx="1195832" cy="8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6431" y="149967"/>
            <a:ext cx="12594565" cy="587493"/>
          </a:xfrm>
        </p:spPr>
        <p:txBody>
          <a:bodyPr>
            <a:noAutofit/>
          </a:bodyPr>
          <a:lstStyle/>
          <a:p>
            <a:r>
              <a:rPr lang="ru-RU" altLang="ko-KR" sz="2800" b="1" dirty="0" smtClean="0"/>
              <a:t>«Не пользуюсь электронными учебниками из библиотеки потому что…» </a:t>
            </a:r>
            <a:endParaRPr lang="ko-KR" altLang="en-US" sz="2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7929" y="537405"/>
            <a:ext cx="4195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 (360 ответов, </a:t>
            </a:r>
            <a:r>
              <a:rPr lang="ru-RU" sz="2000" dirty="0" smtClean="0"/>
              <a:t>51% </a:t>
            </a:r>
            <a:r>
              <a:rPr lang="ru-RU" sz="2000" dirty="0"/>
              <a:t>от выборки)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605544"/>
              </p:ext>
            </p:extLst>
          </p:nvPr>
        </p:nvGraphicFramePr>
        <p:xfrm>
          <a:off x="457739" y="1690957"/>
          <a:ext cx="5308840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075870"/>
              </p:ext>
            </p:extLst>
          </p:nvPr>
        </p:nvGraphicFramePr>
        <p:xfrm>
          <a:off x="6196686" y="1717385"/>
          <a:ext cx="5017294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964001" y="1332516"/>
            <a:ext cx="4763939" cy="3709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Ответы из предложенных вариантов</a:t>
            </a:r>
            <a:endParaRPr lang="ru-RU" sz="1800" dirty="0"/>
          </a:p>
        </p:txBody>
      </p:sp>
      <p:sp>
        <p:nvSpPr>
          <p:cNvPr id="12" name="TextBox 1"/>
          <p:cNvSpPr txBox="1"/>
          <p:nvPr/>
        </p:nvSpPr>
        <p:spPr>
          <a:xfrm>
            <a:off x="7381470" y="1324953"/>
            <a:ext cx="3105540" cy="3709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Произвольные ответы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19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82847" y="258235"/>
            <a:ext cx="12594565" cy="587493"/>
          </a:xfrm>
        </p:spPr>
        <p:txBody>
          <a:bodyPr>
            <a:noAutofit/>
          </a:bodyPr>
          <a:lstStyle/>
          <a:p>
            <a:r>
              <a:rPr lang="ru-RU" altLang="ko-KR" sz="3000" b="1" dirty="0" smtClean="0"/>
              <a:t>«Не смотрю видео лекции своих преподавателей потому что…» </a:t>
            </a:r>
            <a:endParaRPr lang="ko-KR" altLang="en-US" sz="3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197517" y="1324953"/>
            <a:ext cx="4763939" cy="3709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Ответы из предложенных вариантов</a:t>
            </a:r>
            <a:endParaRPr lang="ru-RU" sz="1800" dirty="0"/>
          </a:p>
        </p:txBody>
      </p:sp>
      <p:sp>
        <p:nvSpPr>
          <p:cNvPr id="12" name="TextBox 1"/>
          <p:cNvSpPr txBox="1"/>
          <p:nvPr/>
        </p:nvSpPr>
        <p:spPr>
          <a:xfrm>
            <a:off x="7849302" y="1335586"/>
            <a:ext cx="3105540" cy="3709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Произвольные ответы</a:t>
            </a:r>
            <a:endParaRPr lang="ru-RU" sz="18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305865"/>
              </p:ext>
            </p:extLst>
          </p:nvPr>
        </p:nvGraphicFramePr>
        <p:xfrm>
          <a:off x="509761" y="1695910"/>
          <a:ext cx="5370044" cy="467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006698"/>
              </p:ext>
            </p:extLst>
          </p:nvPr>
        </p:nvGraphicFramePr>
        <p:xfrm>
          <a:off x="6799465" y="1695885"/>
          <a:ext cx="4738688" cy="465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72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184472"/>
            <a:ext cx="12191999" cy="7889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dirty="0" smtClean="0">
                <a:solidFill>
                  <a:schemeClr val="accent2">
                    <a:lumMod val="75000"/>
                  </a:schemeClr>
                </a:solidFill>
              </a:rPr>
              <a:t>Причины 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</a:rPr>
              <a:t>не использования электронных образовательных  ресурсов, </a:t>
            </a:r>
            <a:r>
              <a:rPr lang="ru-RU" sz="11200" b="1" dirty="0" smtClean="0">
                <a:solidFill>
                  <a:schemeClr val="accent2">
                    <a:lumMod val="75000"/>
                  </a:schemeClr>
                </a:solidFill>
              </a:rPr>
              <a:t>созданных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</a:rPr>
              <a:t>вузом</a:t>
            </a:r>
          </a:p>
          <a:p>
            <a:pPr algn="ctr"/>
            <a:endParaRPr lang="ko-KR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12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矩形 10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44738" y="1262361"/>
            <a:ext cx="3449968" cy="40720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Видео лекции преподавателей ИГМА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76"/>
          <a:stretch/>
        </p:blipFill>
        <p:spPr>
          <a:xfrm>
            <a:off x="4355680" y="1669564"/>
            <a:ext cx="3581030" cy="3072030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8"/>
          <a:stretch/>
        </p:blipFill>
        <p:spPr>
          <a:xfrm>
            <a:off x="8498222" y="1653399"/>
            <a:ext cx="3265594" cy="3162289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b="22546"/>
          <a:stretch/>
        </p:blipFill>
        <p:spPr>
          <a:xfrm>
            <a:off x="481312" y="1551682"/>
            <a:ext cx="3216586" cy="3153255"/>
          </a:xfrm>
          <a:prstGeom prst="rect">
            <a:avLst/>
          </a:prstGeom>
        </p:spPr>
      </p:pic>
      <p:sp>
        <p:nvSpPr>
          <p:cNvPr id="107" name="Текст 3"/>
          <p:cNvSpPr txBox="1">
            <a:spLocks/>
          </p:cNvSpPr>
          <p:nvPr/>
        </p:nvSpPr>
        <p:spPr>
          <a:xfrm>
            <a:off x="4668943" y="1256008"/>
            <a:ext cx="2954503" cy="407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Обучающее видео в сети ИГМА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8" name="Текст 3"/>
          <p:cNvSpPr txBox="1">
            <a:spLocks/>
          </p:cNvSpPr>
          <p:nvPr/>
        </p:nvSpPr>
        <p:spPr>
          <a:xfrm>
            <a:off x="8238242" y="1160769"/>
            <a:ext cx="3656398" cy="407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Интерактивные материалы преподавателей ИГМА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898480" y="4830194"/>
            <a:ext cx="251200" cy="24913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3898480" y="5120708"/>
            <a:ext cx="251200" cy="243438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3898480" y="5773810"/>
            <a:ext cx="268452" cy="249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4200721" y="4822041"/>
            <a:ext cx="290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 знаю об их существовании</a:t>
            </a:r>
            <a:endParaRPr lang="ru-RU" sz="14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3898871" y="6114969"/>
            <a:ext cx="268452" cy="2491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898480" y="5456459"/>
            <a:ext cx="268452" cy="249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TextBox 117"/>
          <p:cNvSpPr txBox="1"/>
          <p:nvPr/>
        </p:nvSpPr>
        <p:spPr>
          <a:xfrm>
            <a:off x="4155627" y="5139191"/>
            <a:ext cx="299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Сложно получить к ним доступ</a:t>
            </a:r>
            <a:endParaRPr lang="ru-RU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149680" y="5411986"/>
            <a:ext cx="488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 необходимости (хватает других источников)</a:t>
            </a:r>
            <a:endParaRPr lang="ru-RU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149680" y="5720540"/>
            <a:ext cx="222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 нравится качество</a:t>
            </a:r>
            <a:endParaRPr lang="ru-RU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166932" y="6042320"/>
            <a:ext cx="3581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Нет устройств для просмотра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06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0616" y="187943"/>
            <a:ext cx="121013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Рейтинг причин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неэффективного использования </a:t>
            </a:r>
            <a:endParaRPr lang="ru-RU" sz="2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электронных </a:t>
            </a:r>
            <a:r>
              <a:rPr lang="ru-RU" sz="2400" b="1" dirty="0">
                <a:ln/>
                <a:solidFill>
                  <a:schemeClr val="accent3"/>
                </a:solidFill>
              </a:rPr>
              <a:t>образовательных ресурсов 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ИГМА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956586" y="1886504"/>
            <a:ext cx="10968589" cy="3664553"/>
            <a:chOff x="5677434" y="2290829"/>
            <a:chExt cx="5677918" cy="3664553"/>
          </a:xfrm>
        </p:grpSpPr>
        <p:sp>
          <p:nvSpPr>
            <p:cNvPr id="5" name="矩形 2"/>
            <p:cNvSpPr/>
            <p:nvPr/>
          </p:nvSpPr>
          <p:spPr>
            <a:xfrm>
              <a:off x="6054127" y="2290829"/>
              <a:ext cx="5301225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zh-CN" sz="2300" dirty="0" smtClean="0">
                  <a:solidFill>
                    <a:schemeClr val="tx1"/>
                  </a:solidFill>
                </a:rPr>
                <a:t>Студенты </a:t>
              </a:r>
              <a:r>
                <a:rPr lang="ru-RU" altLang="zh-CN" sz="2300" b="1" dirty="0" smtClean="0">
                  <a:solidFill>
                    <a:schemeClr val="tx1"/>
                  </a:solidFill>
                </a:rPr>
                <a:t>не знают о существовании </a:t>
              </a:r>
              <a:r>
                <a:rPr lang="ru-RU" altLang="zh-CN" sz="2300" dirty="0" smtClean="0">
                  <a:solidFill>
                    <a:schemeClr val="tx1"/>
                  </a:solidFill>
                </a:rPr>
                <a:t>образовательных ресурсов</a:t>
              </a:r>
              <a:endParaRPr lang="zh-CN" altLang="en-US" sz="23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4"/>
            <p:cNvSpPr/>
            <p:nvPr/>
          </p:nvSpPr>
          <p:spPr>
            <a:xfrm>
              <a:off x="6022868" y="3337365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altLang="zh-CN" sz="2200" dirty="0" smtClean="0">
                  <a:solidFill>
                    <a:schemeClr val="tx1"/>
                  </a:solidFill>
                </a:rPr>
                <a:t>Студентам </a:t>
              </a:r>
              <a:r>
                <a:rPr lang="ru-RU" altLang="zh-CN" sz="2200" b="1" dirty="0" smtClean="0">
                  <a:solidFill>
                    <a:schemeClr val="tx1"/>
                  </a:solidFill>
                </a:rPr>
                <a:t>сложно получить доступ </a:t>
              </a:r>
              <a:r>
                <a:rPr lang="ru-RU" altLang="zh-CN" sz="2200" dirty="0" smtClean="0">
                  <a:solidFill>
                    <a:schemeClr val="tx1"/>
                  </a:solidFill>
                </a:rPr>
                <a:t>к ресурсам</a:t>
              </a:r>
              <a:endParaRPr lang="zh-CN" alt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8" name="圆角矩形 5"/>
            <p:cNvSpPr/>
            <p:nvPr/>
          </p:nvSpPr>
          <p:spPr>
            <a:xfrm>
              <a:off x="5677434" y="3490844"/>
              <a:ext cx="231014" cy="3172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矩形 6"/>
            <p:cNvSpPr/>
            <p:nvPr/>
          </p:nvSpPr>
          <p:spPr>
            <a:xfrm>
              <a:off x="6054127" y="431779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zh-CN" sz="2200" dirty="0" smtClean="0">
                  <a:solidFill>
                    <a:schemeClr val="tx1"/>
                  </a:solidFill>
                </a:rPr>
                <a:t>Студентов </a:t>
              </a:r>
              <a:r>
                <a:rPr lang="ru-RU" altLang="zh-CN" sz="2200" b="1" dirty="0" smtClean="0">
                  <a:solidFill>
                    <a:schemeClr val="tx1"/>
                  </a:solidFill>
                </a:rPr>
                <a:t>не удовлетворяет качество </a:t>
              </a:r>
              <a:r>
                <a:rPr lang="ru-RU" altLang="zh-CN" sz="2200" dirty="0" smtClean="0">
                  <a:solidFill>
                    <a:schemeClr val="tx1"/>
                  </a:solidFill>
                </a:rPr>
                <a:t>ресурсов</a:t>
              </a:r>
              <a:endParaRPr lang="zh-CN" alt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8"/>
            <p:cNvSpPr/>
            <p:nvPr/>
          </p:nvSpPr>
          <p:spPr>
            <a:xfrm>
              <a:off x="6054127" y="5315302"/>
              <a:ext cx="5170738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altLang="zh-CN" sz="2200" dirty="0" smtClean="0">
                  <a:solidFill>
                    <a:schemeClr val="tx1"/>
                  </a:solidFill>
                </a:rPr>
                <a:t>Студенты </a:t>
              </a:r>
              <a:r>
                <a:rPr lang="ru-RU" altLang="zh-CN" sz="2200" b="1" dirty="0" smtClean="0">
                  <a:solidFill>
                    <a:schemeClr val="tx1"/>
                  </a:solidFill>
                </a:rPr>
                <a:t>не видят необходимости пользоваться </a:t>
              </a:r>
              <a:r>
                <a:rPr lang="ru-RU" altLang="zh-CN" sz="2200" dirty="0" smtClean="0">
                  <a:solidFill>
                    <a:schemeClr val="tx1"/>
                  </a:solidFill>
                </a:rPr>
                <a:t>ресурсами вуза</a:t>
              </a:r>
              <a:endParaRPr lang="zh-CN" altLang="en-US" sz="2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圆角矩形 5"/>
          <p:cNvSpPr/>
          <p:nvPr/>
        </p:nvSpPr>
        <p:spPr>
          <a:xfrm>
            <a:off x="956586" y="2047942"/>
            <a:ext cx="446272" cy="317204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5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solidFill>
                  <a:schemeClr val="bg1"/>
                </a:solidFill>
              </a:rPr>
              <a:t>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圆角矩形 5"/>
          <p:cNvSpPr/>
          <p:nvPr/>
        </p:nvSpPr>
        <p:spPr>
          <a:xfrm>
            <a:off x="956586" y="4082722"/>
            <a:ext cx="446272" cy="317204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5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2400" b="1" dirty="0">
                <a:solidFill>
                  <a:schemeClr val="bg1"/>
                </a:solidFill>
              </a:rPr>
              <a:t>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圆角矩形 5"/>
          <p:cNvSpPr/>
          <p:nvPr/>
        </p:nvSpPr>
        <p:spPr>
          <a:xfrm>
            <a:off x="956586" y="5072415"/>
            <a:ext cx="446272" cy="317204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5"/>
          </a:lnRef>
          <a:fillRef idx="1001">
            <a:schemeClr val="dk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>
                <a:solidFill>
                  <a:schemeClr val="bg1"/>
                </a:solidFill>
              </a:rPr>
              <a:t>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274707"/>
            <a:ext cx="12101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РЕКОМЕНДАЦИИ</a:t>
            </a: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648" y="1345865"/>
            <a:ext cx="1080508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Проводить </a:t>
            </a:r>
            <a:r>
              <a:rPr lang="ru-RU" dirty="0"/>
              <a:t>оценку электронных образовательных ресурсов ИГМА по всем критериям (доступность, качество, удобство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648" y="2285169"/>
            <a:ext cx="1080508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Создавать собственный качественный </a:t>
            </a:r>
            <a:r>
              <a:rPr lang="ru-RU" smtClean="0"/>
              <a:t>контент вуза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648" y="3053772"/>
            <a:ext cx="108050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Использовать </a:t>
            </a:r>
            <a:r>
              <a:rPr lang="ru-RU" dirty="0"/>
              <a:t>потенциал открытых образовательных ресурсов для обеспечения равного доступа к информации для всех студентов и снижения затрат для </a:t>
            </a:r>
            <a:r>
              <a:rPr lang="ru-RU" dirty="0" smtClean="0"/>
              <a:t>вуза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5648" y="4147783"/>
            <a:ext cx="108050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Провести </a:t>
            </a:r>
            <a:r>
              <a:rPr lang="ru-RU" dirty="0"/>
              <a:t>исследование предпочтений преподавателей в отношении информационных образовательных ресурсов для их учебной и научной </a:t>
            </a:r>
            <a:r>
              <a:rPr lang="ru-RU" dirty="0" smtClean="0"/>
              <a:t>деятельности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5648" y="5193385"/>
            <a:ext cx="108050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Провести </a:t>
            </a:r>
            <a:r>
              <a:rPr lang="ru-RU" dirty="0" smtClean="0"/>
              <a:t>мониторинг </a:t>
            </a:r>
            <a:r>
              <a:rPr lang="ru-RU" dirty="0"/>
              <a:t>п</a:t>
            </a:r>
            <a:r>
              <a:rPr lang="ru-RU" dirty="0" smtClean="0"/>
              <a:t>ричин</a:t>
            </a:r>
            <a:r>
              <a:rPr lang="ru-RU" dirty="0"/>
              <a:t>, по которым студенты предпочитают использовать   ресурсы свободного доступа вместо ресурсов библиотеки (анкетирование студентов </a:t>
            </a:r>
          </a:p>
          <a:p>
            <a:r>
              <a:rPr lang="ru-RU" dirty="0"/>
              <a:t>     всех факультетов)</a:t>
            </a:r>
          </a:p>
        </p:txBody>
      </p:sp>
    </p:spTree>
    <p:extLst>
      <p:ext uri="{BB962C8B-B14F-4D97-AF65-F5344CB8AC3E}">
        <p14:creationId xmlns:p14="http://schemas.microsoft.com/office/powerpoint/2010/main" val="396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3208846" y="2427838"/>
            <a:ext cx="8345758" cy="5829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3600" b="1" dirty="0" smtClean="0">
                <a:solidFill>
                  <a:schemeClr val="accent1"/>
                </a:solidFill>
              </a:rPr>
              <a:t>Благодарю за внимание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3"/>
          <p:cNvCxnSpPr/>
          <p:nvPr/>
        </p:nvCxnSpPr>
        <p:spPr>
          <a:xfrm>
            <a:off x="3638550" y="3010754"/>
            <a:ext cx="50051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8" y="370935"/>
            <a:ext cx="1405411" cy="9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593"/>
            <a:ext cx="12192000" cy="6003985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4" y="86652"/>
            <a:ext cx="1115180" cy="809302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61" y="2421660"/>
            <a:ext cx="1577395" cy="642055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774" y="5581719"/>
            <a:ext cx="1278339" cy="122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02" y="6039178"/>
            <a:ext cx="2206446" cy="602196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6" y="6196155"/>
            <a:ext cx="1343644" cy="4452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-4419" r="92759" b="28801"/>
          <a:stretch/>
        </p:blipFill>
        <p:spPr>
          <a:xfrm>
            <a:off x="382291" y="2788824"/>
            <a:ext cx="774687" cy="997840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87" y="3904452"/>
            <a:ext cx="1925544" cy="91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43" y="144282"/>
            <a:ext cx="1878664" cy="677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94" y="153199"/>
            <a:ext cx="2651212" cy="6380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060" t="-404049" r="324060" b="404049"/>
          <a:stretch/>
        </p:blipFill>
        <p:spPr>
          <a:xfrm>
            <a:off x="283523" y="2920525"/>
            <a:ext cx="2105629" cy="7344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9" y="4815778"/>
            <a:ext cx="1354531" cy="562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90" y="102935"/>
            <a:ext cx="2200275" cy="6762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65" y="6039178"/>
            <a:ext cx="1708030" cy="6021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255" y="1338741"/>
            <a:ext cx="1965979" cy="4287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40" y="895323"/>
            <a:ext cx="8851182" cy="497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https://www.s-vfu.ru/universitet/rukovodstvo-i-struktura/vspomogatelnye-podrazdeleniya/nauchnaya-biblioteka/bookup1909.jpg"/>
          <p:cNvPicPr/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6" r="9073"/>
          <a:stretch/>
        </p:blipFill>
        <p:spPr bwMode="auto">
          <a:xfrm>
            <a:off x="138909" y="1139213"/>
            <a:ext cx="1311300" cy="8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5" y="182712"/>
            <a:ext cx="878512" cy="6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</a:t>
            </a:fld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" name="Объект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88" y="216142"/>
            <a:ext cx="7205716" cy="77946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0" y="1782931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 «Мониторинг </a:t>
            </a:r>
            <a:r>
              <a:rPr lang="ru-RU" sz="3200" b="1" dirty="0">
                <a:solidFill>
                  <a:srgbClr val="C00000"/>
                </a:solidFill>
              </a:rPr>
              <a:t>показателей </a:t>
            </a:r>
            <a:r>
              <a:rPr lang="ru-RU" sz="3200" b="1" dirty="0" smtClean="0">
                <a:solidFill>
                  <a:srgbClr val="C00000"/>
                </a:solidFill>
              </a:rPr>
              <a:t>чтения       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пользователей медицинских библиотек»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7208" y="3330038"/>
            <a:ext cx="94351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Цели: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определить круг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ресурсов, которыми регулярно пользуются студенты медицинских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вузов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выяснить, что 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мешает студентам использовать ресурсы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вуза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библиотеки </a:t>
            </a:r>
          </a:p>
        </p:txBody>
      </p:sp>
    </p:spTree>
    <p:extLst>
      <p:ext uri="{BB962C8B-B14F-4D97-AF65-F5344CB8AC3E}">
        <p14:creationId xmlns:p14="http://schemas.microsoft.com/office/powerpoint/2010/main" val="3000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88" y="216142"/>
            <a:ext cx="7205716" cy="77946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0" y="1360377"/>
            <a:ext cx="12123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Проект  «Мониторинг </a:t>
            </a:r>
            <a:r>
              <a:rPr lang="ru-RU" sz="2000" b="1" dirty="0">
                <a:solidFill>
                  <a:srgbClr val="C00000"/>
                </a:solidFill>
              </a:rPr>
              <a:t>показателей </a:t>
            </a:r>
            <a:r>
              <a:rPr lang="ru-RU" sz="2000" b="1" dirty="0" smtClean="0">
                <a:solidFill>
                  <a:srgbClr val="C00000"/>
                </a:solidFill>
              </a:rPr>
              <a:t>чтения пользователей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медицинских библиотек»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3630" y="2226222"/>
            <a:ext cx="11540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ym typeface="Webdings"/>
              </a:rPr>
              <a:t></a:t>
            </a:r>
            <a:r>
              <a:rPr lang="ru-RU" sz="2400" dirty="0" smtClean="0">
                <a:sym typeface="Webdings"/>
              </a:rPr>
              <a:t>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15 медицинских вузов                            3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sym typeface="Webdings"/>
              </a:rPr>
              <a:t>700  респондентов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" name="Рисунок 3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06" y="2475383"/>
            <a:ext cx="510902" cy="1039026"/>
          </a:xfrm>
          <a:prstGeom prst="rect">
            <a:avLst/>
          </a:prstGeom>
        </p:spPr>
      </p:pic>
      <p:sp>
        <p:nvSpPr>
          <p:cNvPr id="38" name="TextBox 7"/>
          <p:cNvSpPr txBox="1"/>
          <p:nvPr/>
        </p:nvSpPr>
        <p:spPr>
          <a:xfrm>
            <a:off x="293298" y="3406242"/>
            <a:ext cx="8337411" cy="3056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Башкирский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Волгоградский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Воронежский государственный медицинский университет им. Н.Н. Бурденко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Ижевская государственная медицинская академия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Иркутский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Западно-Казахстанский государственный медицинский университет им. Марата </a:t>
            </a:r>
            <a:r>
              <a:rPr lang="ru-RU" sz="1200" u="none" strike="noStrike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Оспанова</a:t>
            </a:r>
            <a:r>
              <a:rPr lang="ru-RU" sz="1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(Республика Казахстан, г. </a:t>
            </a:r>
            <a:r>
              <a:rPr lang="ru-RU" sz="1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Актобе</a:t>
            </a:r>
            <a:r>
              <a:rPr lang="ru-RU" sz="1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Кировский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Красноярский государственный медицинский университет им. проф. В.Ф. </a:t>
            </a:r>
            <a:r>
              <a:rPr lang="ru-RU" sz="1200" u="none" strike="noStrike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Войно-Ясенецкого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Курский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Омский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Приволжский исследовательский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Северо-Осетинская государственная медицинская академия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Сибирский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Тихоокеанский государственный медицинский университет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u="none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Читинская государственная медицинская академия</a:t>
            </a:r>
            <a:endParaRPr lang="ru-RU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8509" y="2068263"/>
            <a:ext cx="2166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2020-2022 гг.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3298" y="4028536"/>
            <a:ext cx="3631721" cy="2501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" name="Рисунок 3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4" y="3863262"/>
            <a:ext cx="790353" cy="1607349"/>
          </a:xfrm>
          <a:prstGeom prst="rect">
            <a:avLst/>
          </a:prstGeom>
        </p:spPr>
      </p:pic>
      <p:pic>
        <p:nvPicPr>
          <p:cNvPr id="1026" name="Picture 2" descr="https://bobr.by/data/comp/comp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69" y="4084744"/>
            <a:ext cx="1823612" cy="13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2990" y="3900951"/>
            <a:ext cx="44502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360 студентов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(3-й и 4-й курс лечебного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и педиатрического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факультетов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17453" y="4454948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sym typeface="Webdings"/>
              </a:rPr>
              <a:t>20 вопросов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1415284"/>
            <a:ext cx="1219199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rgbClr val="C00000"/>
                </a:solidFill>
                <a:latin typeface="Arial" panose="020B0604020202020204" pitchFamily="34" charset="0"/>
              </a:rPr>
              <a:t>Условия исследования научной библиотеки ИГМА </a:t>
            </a:r>
            <a:endParaRPr lang="ru-RU" sz="2400" b="1" dirty="0">
              <a:ln/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1965" y="2076027"/>
            <a:ext cx="648830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2021 год – 2-й этап мониторинга</a:t>
            </a:r>
          </a:p>
          <a:p>
            <a:r>
              <a:rPr lang="ru-RU" sz="2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2022 год – 3-й этап мониторинга</a:t>
            </a:r>
            <a:endParaRPr lang="ru-RU" sz="20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2308" y="199085"/>
            <a:ext cx="1212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  «Мониторинг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показателей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чтения пользователей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медицинских библиотек»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03" y="1282863"/>
            <a:ext cx="1216969" cy="8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 flipH="1">
            <a:off x="3221595" y="3708752"/>
            <a:ext cx="6664470" cy="966388"/>
          </a:xfrm>
          <a:prstGeom prst="homePlate">
            <a:avLst>
              <a:gd name="adj" fmla="val 31343"/>
            </a:avLst>
          </a:prstGeom>
          <a:solidFill>
            <a:schemeClr val="accent5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3021808" y="1572324"/>
            <a:ext cx="6789828" cy="1849993"/>
          </a:xfrm>
          <a:prstGeom prst="homePlate">
            <a:avLst>
              <a:gd name="adj" fmla="val 31343"/>
            </a:avLst>
          </a:prstGeom>
          <a:solidFill>
            <a:schemeClr val="accent1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 smtClean="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文本框 4"/>
          <p:cNvSpPr txBox="1"/>
          <p:nvPr/>
        </p:nvSpPr>
        <p:spPr>
          <a:xfrm>
            <a:off x="553089" y="217428"/>
            <a:ext cx="1078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каких ресурсах мы спрашивали студентов?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圆角矩形 6"/>
          <p:cNvSpPr/>
          <p:nvPr/>
        </p:nvSpPr>
        <p:spPr>
          <a:xfrm>
            <a:off x="572065" y="2071046"/>
            <a:ext cx="2152912" cy="807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РЕСУРСЫ</a:t>
            </a:r>
          </a:p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 ВУЗА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五边形 4"/>
          <p:cNvSpPr/>
          <p:nvPr/>
        </p:nvSpPr>
        <p:spPr>
          <a:xfrm flipH="1">
            <a:off x="3313607" y="4996870"/>
            <a:ext cx="6572458" cy="1182428"/>
          </a:xfrm>
          <a:prstGeom prst="homePlate">
            <a:avLst>
              <a:gd name="adj" fmla="val 3134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圆角矩形 6"/>
          <p:cNvSpPr/>
          <p:nvPr/>
        </p:nvSpPr>
        <p:spPr>
          <a:xfrm>
            <a:off x="562577" y="3708752"/>
            <a:ext cx="2162400" cy="739044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РЕСУРСЫ</a:t>
            </a:r>
          </a:p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БИБЛИОТЕКИ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圆角矩形 6"/>
          <p:cNvSpPr/>
          <p:nvPr/>
        </p:nvSpPr>
        <p:spPr>
          <a:xfrm>
            <a:off x="553089" y="5159648"/>
            <a:ext cx="2162400" cy="869505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РЕСУРСЫ</a:t>
            </a:r>
          </a:p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 СЕТИ </a:t>
            </a:r>
          </a:p>
          <a:p>
            <a:pPr algn="ctr"/>
            <a:r>
              <a:rPr lang="ru-RU" altLang="zh-CN" sz="1600" b="1" dirty="0" smtClean="0">
                <a:solidFill>
                  <a:schemeClr val="bg1"/>
                </a:solidFill>
              </a:rPr>
              <a:t>ИНТЕРНЕТ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0065" y="1605332"/>
            <a:ext cx="6096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Конспекты с очных лекций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Видео-лекции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преподавателей академии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Обучающие видео вуза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Интерактивные материалы, созданные преподавателями академии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0065" y="3775395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Печатные книги из библиотеки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Электронные книги из библиотеки вуза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90065" y="5128574"/>
            <a:ext cx="6309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Видео и различные интерактивные ресурсы находящиеся в свободном доступе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в 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2947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72615"/>
              </p:ext>
            </p:extLst>
          </p:nvPr>
        </p:nvGraphicFramePr>
        <p:xfrm>
          <a:off x="69715" y="1314020"/>
          <a:ext cx="9036452" cy="510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9173607" y="1913230"/>
            <a:ext cx="296562" cy="34599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173607" y="3733041"/>
            <a:ext cx="296562" cy="345990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188544" y="2834807"/>
            <a:ext cx="296562" cy="345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9485106" y="1797965"/>
            <a:ext cx="2833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Ресурсы приобретенные или созданные вузом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9533238" y="2838525"/>
            <a:ext cx="2907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Ресурсы библиотеки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9533238" y="3632864"/>
            <a:ext cx="308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Ресурсы в свободном доступе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39812" y="118932"/>
            <a:ext cx="12101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Средняя частота использования образовательных ресурсов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студентами ИГМА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336" y="1718498"/>
            <a:ext cx="1189599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«Не пользуюсь </a:t>
            </a:r>
            <a:r>
              <a:rPr lang="ru-RU" sz="2000" b="1" dirty="0">
                <a:ea typeface="Times New Roman" panose="02020603050405020304" pitchFamily="18" charset="0"/>
              </a:rPr>
              <a:t>печатными учебникам </a:t>
            </a:r>
            <a:r>
              <a:rPr lang="ru-RU" sz="2000" dirty="0">
                <a:ea typeface="Times New Roman" panose="02020603050405020304" pitchFamily="18" charset="0"/>
              </a:rPr>
              <a:t>из библиотеки, потому что…»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«Не пользуюсь </a:t>
            </a:r>
            <a:r>
              <a:rPr lang="ru-RU" sz="2000" b="1" dirty="0">
                <a:ea typeface="Times New Roman" panose="02020603050405020304" pitchFamily="18" charset="0"/>
              </a:rPr>
              <a:t>электронными </a:t>
            </a:r>
            <a:r>
              <a:rPr lang="ru-RU" sz="2000" b="1" dirty="0" smtClean="0">
                <a:ea typeface="Times New Roman" panose="02020603050405020304" pitchFamily="18" charset="0"/>
              </a:rPr>
              <a:t>учебниками </a:t>
            </a:r>
            <a:r>
              <a:rPr lang="ru-RU" sz="2000" dirty="0">
                <a:ea typeface="Times New Roman" panose="02020603050405020304" pitchFamily="18" charset="0"/>
              </a:rPr>
              <a:t>из библиотеки своего вуза, потому что…»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«Не смотрю </a:t>
            </a:r>
            <a:r>
              <a:rPr lang="ru-RU" sz="2000" b="1" dirty="0">
                <a:ea typeface="Times New Roman" panose="02020603050405020304" pitchFamily="18" charset="0"/>
              </a:rPr>
              <a:t>видео-лекции своих преподавателей</a:t>
            </a:r>
            <a:r>
              <a:rPr lang="ru-RU" sz="2000" dirty="0">
                <a:ea typeface="Times New Roman" panose="02020603050405020304" pitchFamily="18" charset="0"/>
              </a:rPr>
              <a:t>, потому что…»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«Не смотрю </a:t>
            </a:r>
            <a:r>
              <a:rPr lang="ru-RU" sz="2000" b="1" dirty="0" smtClean="0">
                <a:ea typeface="Times New Roman" panose="02020603050405020304" pitchFamily="18" charset="0"/>
              </a:rPr>
              <a:t>обучающее видео </a:t>
            </a:r>
            <a:r>
              <a:rPr lang="ru-RU" sz="2000" dirty="0">
                <a:ea typeface="Times New Roman" panose="02020603050405020304" pitchFamily="18" charset="0"/>
              </a:rPr>
              <a:t>своего вуза, потому что…»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</a:rPr>
              <a:t>«Не пользуюсь </a:t>
            </a:r>
            <a:r>
              <a:rPr lang="ru-RU" sz="2000" b="1" dirty="0">
                <a:ea typeface="Times New Roman" panose="02020603050405020304" pitchFamily="18" charset="0"/>
              </a:rPr>
              <a:t>интерактивными онлайн-материалами </a:t>
            </a:r>
            <a:r>
              <a:rPr lang="ru-RU" sz="2000" dirty="0">
                <a:ea typeface="Times New Roman" panose="02020603050405020304" pitchFamily="18" charset="0"/>
              </a:rPr>
              <a:t>приобретаемыми </a:t>
            </a:r>
            <a:r>
              <a:rPr lang="ru-RU" sz="2000" dirty="0" smtClean="0">
                <a:ea typeface="Times New Roman" panose="02020603050405020304" pitchFamily="18" charset="0"/>
              </a:rPr>
              <a:t>или</a:t>
            </a:r>
          </a:p>
          <a:p>
            <a:pPr indent="449580"/>
            <a:r>
              <a:rPr lang="ru-RU" sz="2000" dirty="0" smtClean="0">
                <a:ea typeface="Times New Roman" panose="02020603050405020304" pitchFamily="18" charset="0"/>
              </a:rPr>
              <a:t>  созданными </a:t>
            </a:r>
            <a:r>
              <a:rPr lang="ru-RU" sz="2000" dirty="0">
                <a:ea typeface="Times New Roman" panose="02020603050405020304" pitchFamily="18" charset="0"/>
              </a:rPr>
              <a:t>своим вузом, потому что…»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1721" y="237332"/>
            <a:ext cx="36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Вопросы из анкеты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6431" y="149967"/>
            <a:ext cx="12594565" cy="587493"/>
          </a:xfrm>
        </p:spPr>
        <p:txBody>
          <a:bodyPr>
            <a:noAutofit/>
          </a:bodyPr>
          <a:lstStyle/>
          <a:p>
            <a:r>
              <a:rPr lang="ru-RU" altLang="ko-KR" sz="3000" b="1" dirty="0" smtClean="0"/>
              <a:t>«Не пользуюсь печатными учебниками из библиотеки потому что…» </a:t>
            </a:r>
            <a:endParaRPr lang="ko-KR" altLang="en-US" sz="3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7929" y="537405"/>
            <a:ext cx="4195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 (360 ответов, 43% от выборки)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559339"/>
              </p:ext>
            </p:extLst>
          </p:nvPr>
        </p:nvGraphicFramePr>
        <p:xfrm>
          <a:off x="164205" y="1297377"/>
          <a:ext cx="5293261" cy="503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 title="Ответы из предложенных вариантов"/>
          <p:cNvGraphicFramePr/>
          <p:nvPr>
            <p:extLst>
              <p:ext uri="{D42A27DB-BD31-4B8C-83A1-F6EECF244321}">
                <p14:modId xmlns:p14="http://schemas.microsoft.com/office/powerpoint/2010/main" val="3497384147"/>
              </p:ext>
            </p:extLst>
          </p:nvPr>
        </p:nvGraphicFramePr>
        <p:xfrm>
          <a:off x="6205945" y="1270599"/>
          <a:ext cx="5133974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755650"/>
              </p:ext>
            </p:extLst>
          </p:nvPr>
        </p:nvGraphicFramePr>
        <p:xfrm>
          <a:off x="6633713" y="1694285"/>
          <a:ext cx="4733925" cy="452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25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"/>
      </a:majorFont>
      <a:minorFont>
        <a:latin typeface="微软雅黑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659</Words>
  <Application>Microsoft Office PowerPoint</Application>
  <PresentationFormat>Широкоэкранный</PresentationFormat>
  <Paragraphs>142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맑은 고딕</vt:lpstr>
      <vt:lpstr>微软雅黑</vt:lpstr>
      <vt:lpstr>Microsoft YaHei UI</vt:lpstr>
      <vt:lpstr>宋体</vt:lpstr>
      <vt:lpstr>Arial</vt:lpstr>
      <vt:lpstr>Calibri</vt:lpstr>
      <vt:lpstr>Symbol</vt:lpstr>
      <vt:lpstr>Tahoma</vt:lpstr>
      <vt:lpstr>Times New Roman</vt:lpstr>
      <vt:lpstr>Webdings</vt:lpstr>
      <vt:lpstr>Wingdings</vt:lpstr>
      <vt:lpstr>造字工房尚雅体演示版常规体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Windows用户</dc:creator>
  <cp:lastModifiedBy>user</cp:lastModifiedBy>
  <cp:revision>304</cp:revision>
  <dcterms:created xsi:type="dcterms:W3CDTF">2015-12-24T07:33:27Z</dcterms:created>
  <dcterms:modified xsi:type="dcterms:W3CDTF">2022-12-02T08:39:53Z</dcterms:modified>
</cp:coreProperties>
</file>