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2" r:id="rId3"/>
    <p:sldId id="264" r:id="rId4"/>
    <p:sldId id="266" r:id="rId5"/>
    <p:sldId id="268" r:id="rId6"/>
    <p:sldId id="269" r:id="rId7"/>
    <p:sldId id="270" r:id="rId8"/>
    <p:sldId id="27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9"/>
    <a:srgbClr val="95C11F"/>
    <a:srgbClr val="1E4CB4"/>
    <a:srgbClr val="008D36"/>
    <a:srgbClr val="1C46A4"/>
    <a:srgbClr val="AAE45D"/>
    <a:srgbClr val="3E70DE"/>
    <a:srgbClr val="0000FF"/>
    <a:srgbClr val="000000"/>
    <a:srgbClr val="225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55E-9009-482B-BCDE-DB1A4C9D5D7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DD-B247-4630-A4CC-E2CF4F106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2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55E-9009-482B-BCDE-DB1A4C9D5D7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DD-B247-4630-A4CC-E2CF4F106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1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55E-9009-482B-BCDE-DB1A4C9D5D7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DD-B247-4630-A4CC-E2CF4F106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3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55E-9009-482B-BCDE-DB1A4C9D5D7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DD-B247-4630-A4CC-E2CF4F106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55E-9009-482B-BCDE-DB1A4C9D5D7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DD-B247-4630-A4CC-E2CF4F106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8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55E-9009-482B-BCDE-DB1A4C9D5D7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DD-B247-4630-A4CC-E2CF4F106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1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55E-9009-482B-BCDE-DB1A4C9D5D7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DD-B247-4630-A4CC-E2CF4F106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8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55E-9009-482B-BCDE-DB1A4C9D5D7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DD-B247-4630-A4CC-E2CF4F106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2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55E-9009-482B-BCDE-DB1A4C9D5D7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DD-B247-4630-A4CC-E2CF4F106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1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55E-9009-482B-BCDE-DB1A4C9D5D7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DD-B247-4630-A4CC-E2CF4F106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7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A55E-9009-482B-BCDE-DB1A4C9D5D7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DD-B247-4630-A4CC-E2CF4F106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8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1A55E-9009-482B-BCDE-DB1A4C9D5D78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1CDD-B247-4630-A4CC-E2CF4F106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7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m.knorus.ru/pub/form/43_zayavka_na_predostavlenie_testovogo_dostupa_k_kollektsiyam_ebs_book_ru_dlya_bibliotek/kq8i3r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m.knorus.ru/pub/form/43_zayavka_na_predostavlenie_testovogo_dostupa_k_kollektsiyam_ebs_book_ru_dlya_bibliotek/kq8i3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m.knorus.ru/pub/form/43_zayavka_na_predostavlenie_testovogo_dostupa_k_kollektsiyam_ebs_book_ru_dlya_bibliotek/kq8i3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m.knorus.ru/pub/form/43_zayavka_na_predostavlenie_testovogo_dostupa_k_kollektsiyam_ebs_book_ru_dlya_bibliotek/kq8i3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20" y="-1"/>
            <a:ext cx="478598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61029" y="823912"/>
            <a:ext cx="7637109" cy="5210175"/>
            <a:chOff x="761029" y="823912"/>
            <a:chExt cx="7637109" cy="521017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61029" y="823912"/>
              <a:ext cx="7637109" cy="5210175"/>
            </a:xfrm>
            <a:prstGeom prst="rect">
              <a:avLst/>
            </a:prstGeom>
            <a:solidFill>
              <a:srgbClr val="0048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8498" y="4367811"/>
              <a:ext cx="5707952" cy="1352536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2274" y="2241409"/>
              <a:ext cx="6980401" cy="202685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303" y="1156950"/>
              <a:ext cx="1114342" cy="1114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01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3279" y="453305"/>
            <a:ext cx="1292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4889"/>
                </a:solidFill>
                <a:latin typeface="Proxima Nova Rg" panose="02000506030000020004" pitchFamily="50" charset="0"/>
              </a:rPr>
              <a:t>ИДЕЯ</a:t>
            </a:r>
            <a:endParaRPr lang="ru-RU" sz="3200" b="1" dirty="0">
              <a:solidFill>
                <a:srgbClr val="004889"/>
              </a:solidFill>
              <a:latin typeface="Proxima Nova Rg" panose="02000506030000020004" pitchFamily="50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" y="1"/>
            <a:ext cx="1168048" cy="1181099"/>
            <a:chOff x="7986584" y="1"/>
            <a:chExt cx="1168048" cy="11810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986584" y="1"/>
              <a:ext cx="1168048" cy="1181099"/>
            </a:xfrm>
            <a:prstGeom prst="rect">
              <a:avLst/>
            </a:prstGeom>
            <a:solidFill>
              <a:srgbClr val="0048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5048" y="97672"/>
              <a:ext cx="1101795" cy="97989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653279" y="1673316"/>
            <a:ext cx="59378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Первая межвузовская научно-практическая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конференция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«БИБЛИОТЕЧНЫЙ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МАРКЕТИНГ 360°» была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задумана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в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качестве ответа на потребности библиотек в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области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профессионального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развития маркетинговых компетенций. </a:t>
            </a:r>
            <a:endParaRPr lang="ru-RU" sz="1100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  <a:hlinkClick r:id="rId3"/>
            </a:endParaRPr>
          </a:p>
        </p:txBody>
      </p:sp>
      <p:pic>
        <p:nvPicPr>
          <p:cNvPr id="1026" name="Picture 2" descr="https://erppd.com/wp-content/uploads/Com-Advant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8" b="3687"/>
          <a:stretch/>
        </p:blipFill>
        <p:spPr bwMode="auto">
          <a:xfrm>
            <a:off x="0" y="3521958"/>
            <a:ext cx="9170983" cy="3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225"/>
          <a:stretch/>
        </p:blipFill>
        <p:spPr>
          <a:xfrm rot="16200000">
            <a:off x="2988468" y="-2988464"/>
            <a:ext cx="3181352" cy="915828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39595" y="4213351"/>
            <a:ext cx="8406954" cy="1323439"/>
            <a:chOff x="439595" y="3974812"/>
            <a:chExt cx="8406954" cy="1323439"/>
          </a:xfrm>
        </p:grpSpPr>
        <p:sp>
          <p:nvSpPr>
            <p:cNvPr id="9" name="TextBox 8"/>
            <p:cNvSpPr txBox="1"/>
            <p:nvPr/>
          </p:nvSpPr>
          <p:spPr>
            <a:xfrm>
              <a:off x="3216482" y="3974812"/>
              <a:ext cx="563006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Обобщение </a:t>
              </a:r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накопленного</a:t>
              </a:r>
              <a:r>
                <a:rPr lang="ru-RU" sz="16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 п</a:t>
              </a:r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рофессионального</a:t>
              </a:r>
              <a:endParaRPr lang="ru-RU" sz="16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endParaRPr>
            </a:p>
            <a:p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опыта </a:t>
              </a:r>
              <a:r>
                <a:rPr lang="ru-RU" sz="16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по </a:t>
              </a:r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продвижению</a:t>
              </a:r>
              <a:r>
                <a:rPr lang="ru-RU" sz="16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 </a:t>
              </a:r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учебных и </a:t>
              </a:r>
              <a:r>
                <a:rPr lang="ru-RU" sz="16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публичных </a:t>
              </a:r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библиотек.</a:t>
              </a:r>
              <a:endParaRPr lang="en-US" sz="16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endParaRPr>
            </a:p>
            <a:p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Обмен информацией,</a:t>
              </a: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 </a:t>
              </a:r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кейсами</a:t>
              </a:r>
              <a:r>
                <a:rPr lang="ru-RU" sz="16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, </a:t>
              </a:r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мнениями.</a:t>
              </a:r>
              <a:endParaRPr lang="en-US" sz="16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endParaRPr>
            </a:p>
            <a:p>
              <a:endParaRPr lang="en-US" sz="16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endParaRPr>
            </a:p>
            <a:p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Участие </a:t>
              </a:r>
              <a:r>
                <a:rPr lang="ru-RU" sz="16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в конференции — бесплатное. </a:t>
              </a:r>
              <a:endParaRPr lang="ru-RU" sz="11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hlinkClick r:id="rId3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9595" y="3974812"/>
              <a:ext cx="12843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4889"/>
                  </a:solidFill>
                  <a:latin typeface="Proxima Nova Rg" panose="02000506030000020004" pitchFamily="50" charset="0"/>
                </a:rPr>
                <a:t>ЦЕЛЬ</a:t>
              </a:r>
              <a:endParaRPr lang="en-US" sz="3200" b="1" dirty="0" smtClean="0">
                <a:solidFill>
                  <a:srgbClr val="004889"/>
                </a:solidFill>
                <a:latin typeface="Proxima Nova Rg" panose="02000506030000020004" pitchFamily="50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8505" b="18686"/>
          <a:stretch/>
        </p:blipFill>
        <p:spPr>
          <a:xfrm>
            <a:off x="0" y="758439"/>
            <a:ext cx="6772050" cy="242208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990238" y="1"/>
            <a:ext cx="1168048" cy="1181099"/>
            <a:chOff x="7986584" y="1"/>
            <a:chExt cx="1168048" cy="11810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986584" y="1"/>
              <a:ext cx="1168048" cy="1181099"/>
            </a:xfrm>
            <a:prstGeom prst="rect">
              <a:avLst/>
            </a:prstGeom>
            <a:solidFill>
              <a:srgbClr val="0048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5048" y="97672"/>
              <a:ext cx="1101795" cy="979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383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2" y="1595916"/>
            <a:ext cx="1143910" cy="10817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12" y="1868823"/>
            <a:ext cx="2320125" cy="5359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51" y="3305374"/>
            <a:ext cx="1454809" cy="10213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73" y="1550349"/>
            <a:ext cx="1172865" cy="11728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r="50225"/>
          <a:stretch/>
        </p:blipFill>
        <p:spPr>
          <a:xfrm rot="16200000">
            <a:off x="3348528" y="1700316"/>
            <a:ext cx="2461234" cy="91582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3279" y="453305"/>
            <a:ext cx="6303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4889"/>
                </a:solidFill>
                <a:latin typeface="Proxima Nova Rg" panose="02000506030000020004" pitchFamily="50" charset="0"/>
              </a:rPr>
              <a:t>ОРГАНИЗАТОРЫ И ПАРТНЕРЫ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" y="1"/>
            <a:ext cx="1168048" cy="1181099"/>
            <a:chOff x="7986584" y="1"/>
            <a:chExt cx="1168048" cy="11810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986584" y="1"/>
              <a:ext cx="1168048" cy="1181099"/>
            </a:xfrm>
            <a:prstGeom prst="rect">
              <a:avLst/>
            </a:prstGeom>
            <a:solidFill>
              <a:srgbClr val="0048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15048" y="97672"/>
              <a:ext cx="1101795" cy="979894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07" y="1598459"/>
            <a:ext cx="1048897" cy="1076645"/>
          </a:xfrm>
          <a:prstGeom prst="rect">
            <a:avLst/>
          </a:prstGeom>
        </p:spPr>
      </p:pic>
      <p:pic>
        <p:nvPicPr>
          <p:cNvPr id="1026" name="Picture 2" descr="https://nsuem.ru/scientific-activities/skf/stages/unibook/materials/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30" y="3520631"/>
            <a:ext cx="2312539" cy="59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айл:Логотип РГБ.jpeg — Википеди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39" y="3138030"/>
            <a:ext cx="978596" cy="13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8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225"/>
          <a:stretch/>
        </p:blipFill>
        <p:spPr>
          <a:xfrm rot="16200000">
            <a:off x="2988468" y="-2720327"/>
            <a:ext cx="3181352" cy="91582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6370" y="3744721"/>
            <a:ext cx="3018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4889"/>
                </a:solidFill>
                <a:latin typeface="Proxima Nova Rg" panose="02000506030000020004" pitchFamily="50" charset="0"/>
              </a:rPr>
              <a:t>ПОДГОТОВКА</a:t>
            </a:r>
            <a:endParaRPr lang="ru-RU" sz="3200" b="1" dirty="0">
              <a:solidFill>
                <a:srgbClr val="004889"/>
              </a:solidFill>
              <a:latin typeface="Proxima Nova Rg" panose="02000506030000020004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3783" y="4462952"/>
            <a:ext cx="54617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4889"/>
              </a:buClr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Февраль 2021.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П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ервичные договоренности с библиотекой ГУУ:</a:t>
            </a:r>
          </a:p>
          <a:p>
            <a:pPr>
              <a:buClr>
                <a:srgbClr val="004889"/>
              </a:buClr>
            </a:pPr>
            <a:endParaRPr lang="ru-RU" sz="1400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</a:endParaRPr>
          </a:p>
          <a:p>
            <a:pPr marL="285750" indent="-285750">
              <a:buClr>
                <a:srgbClr val="00488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Определена дата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конференции (12 апреля 2021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)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</a:br>
            <a:endParaRPr lang="ru-RU" sz="1400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</a:endParaRPr>
          </a:p>
          <a:p>
            <a:pPr marL="285750" indent="-285750">
              <a:buClr>
                <a:srgbClr val="00488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Утверждено место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проведения (Научная библиотека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ГУУ)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</a:br>
            <a:endParaRPr lang="ru-RU" sz="1400" dirty="0" smtClean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</a:endParaRPr>
          </a:p>
          <a:p>
            <a:pPr marL="285750" indent="-285750">
              <a:buClr>
                <a:srgbClr val="00488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Обозначены зоны ответственности организаторов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</a:br>
            <a:endParaRPr lang="ru-RU" sz="1400" dirty="0" smtClean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</a:endParaRPr>
          </a:p>
          <a:p>
            <a:pPr marL="285750" indent="-285750">
              <a:buClr>
                <a:srgbClr val="00488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Получено согласие об участии в проекте МГЮА</a:t>
            </a:r>
          </a:p>
          <a:p>
            <a:pPr>
              <a:buClr>
                <a:srgbClr val="004889"/>
              </a:buClr>
            </a:pPr>
            <a:endParaRPr lang="ru-RU" sz="1400" dirty="0" smtClean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34509" r="1331" b="16757"/>
          <a:stretch/>
        </p:blipFill>
        <p:spPr>
          <a:xfrm>
            <a:off x="0" y="0"/>
            <a:ext cx="9144000" cy="313867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" y="3449491"/>
            <a:ext cx="1168048" cy="1181099"/>
            <a:chOff x="7986584" y="1"/>
            <a:chExt cx="1168048" cy="11810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986584" y="1"/>
              <a:ext cx="1168048" cy="1181099"/>
            </a:xfrm>
            <a:prstGeom prst="rect">
              <a:avLst/>
            </a:prstGeom>
            <a:solidFill>
              <a:srgbClr val="0048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5048" y="97672"/>
              <a:ext cx="1101795" cy="979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464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r="63995"/>
          <a:stretch/>
        </p:blipFill>
        <p:spPr>
          <a:xfrm rot="16200000">
            <a:off x="3788571" y="1497807"/>
            <a:ext cx="1581149" cy="91582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8978" y="378388"/>
            <a:ext cx="2959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4889"/>
                </a:solidFill>
                <a:latin typeface="Proxima Nova Rg" panose="02000506030000020004" pitchFamily="50" charset="0"/>
              </a:rPr>
              <a:t>РЕАЛИЗАЦИЯ</a:t>
            </a:r>
            <a:endParaRPr lang="ru-RU" sz="3200" b="1" dirty="0">
              <a:solidFill>
                <a:srgbClr val="004889"/>
              </a:solidFill>
              <a:latin typeface="Proxima Nova Rg" panose="02000506030000020004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528" y="1511681"/>
            <a:ext cx="32960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488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Формирование предварительной 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программы конференции.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Определение спикеров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</a:br>
            <a:endParaRPr lang="ru-RU" sz="1400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</a:endParaRPr>
          </a:p>
          <a:p>
            <a:pPr marL="285750" indent="-285750">
              <a:buClr>
                <a:srgbClr val="00488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Договоренности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со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спикерами.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Начало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подготовки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докладов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</a:br>
            <a:endParaRPr lang="ru-RU" sz="1400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</a:endParaRPr>
          </a:p>
          <a:p>
            <a:pPr marL="285750" indent="-285750">
              <a:buClr>
                <a:srgbClr val="00488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Создание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сайта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конференции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conference.knorus.ru</a:t>
            </a:r>
          </a:p>
          <a:p>
            <a:pPr marL="285750" indent="-285750">
              <a:buClr>
                <a:srgbClr val="004889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</a:endParaRPr>
          </a:p>
          <a:p>
            <a:pPr marL="285750" indent="-285750">
              <a:buClr>
                <a:srgbClr val="00488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Включение конференции в план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мероприятий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РБА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02" y="3584391"/>
            <a:ext cx="4619619" cy="3682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907005" y="1511681"/>
            <a:ext cx="363913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488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Информационные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и пригласительные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рассылки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</a:br>
            <a:endParaRPr lang="ru-RU" sz="1400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</a:endParaRPr>
          </a:p>
          <a:p>
            <a:pPr marL="285750" indent="-285750">
              <a:buClr>
                <a:srgbClr val="00488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Техническая подготовка трансляции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(совместно с ГУУ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)</a:t>
            </a:r>
          </a:p>
          <a:p>
            <a:pPr marL="285750" indent="-285750">
              <a:buClr>
                <a:srgbClr val="004889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</a:endParaRPr>
          </a:p>
          <a:p>
            <a:pPr marL="285750" indent="-285750">
              <a:buClr>
                <a:srgbClr val="00488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Организационные вопросы по заезду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спикеров, завозу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промо-материалов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и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фуршета</a:t>
            </a:r>
          </a:p>
          <a:p>
            <a:pPr marL="285750" indent="-285750">
              <a:buClr>
                <a:srgbClr val="004889"/>
              </a:buClr>
              <a:buFont typeface="Wingdings" panose="05000000000000000000" pitchFamily="2" charset="2"/>
              <a:buChar char="§"/>
            </a:pPr>
            <a:endParaRPr lang="ru-RU" sz="1400" b="1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</a:endParaRPr>
          </a:p>
          <a:p>
            <a:pPr marL="285750" indent="-285750">
              <a:buClr>
                <a:srgbClr val="004889"/>
              </a:buClr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" y="1"/>
            <a:ext cx="1168048" cy="1181099"/>
            <a:chOff x="7986584" y="1"/>
            <a:chExt cx="1168048" cy="118109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986584" y="1"/>
              <a:ext cx="1168048" cy="1181099"/>
            </a:xfrm>
            <a:prstGeom prst="rect">
              <a:avLst/>
            </a:prstGeom>
            <a:solidFill>
              <a:srgbClr val="0048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5048" y="97672"/>
              <a:ext cx="1101795" cy="979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66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3"/>
          <a:stretch/>
        </p:blipFill>
        <p:spPr>
          <a:xfrm rot="10800000">
            <a:off x="-28576" y="-1"/>
            <a:ext cx="4427851" cy="6858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639894" y="366726"/>
            <a:ext cx="4365298" cy="5845691"/>
            <a:chOff x="4639894" y="366726"/>
            <a:chExt cx="4365298" cy="5845691"/>
          </a:xfrm>
        </p:grpSpPr>
        <p:sp>
          <p:nvSpPr>
            <p:cNvPr id="4" name="TextBox 3"/>
            <p:cNvSpPr txBox="1"/>
            <p:nvPr/>
          </p:nvSpPr>
          <p:spPr>
            <a:xfrm>
              <a:off x="5223355" y="366726"/>
              <a:ext cx="25090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4889"/>
                  </a:solidFill>
                  <a:latin typeface="Proxima Nova Rg" panose="02000506030000020004" pitchFamily="50" charset="0"/>
                </a:rPr>
                <a:t>РЕЗУЛЬТАТ</a:t>
              </a:r>
              <a:endParaRPr lang="ru-RU" sz="3200" b="1" dirty="0">
                <a:solidFill>
                  <a:srgbClr val="004889"/>
                </a:solidFill>
                <a:latin typeface="Proxima Nova Rg" panose="02000506030000020004" pitchFamily="5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39894" y="1811212"/>
              <a:ext cx="4365298" cy="4401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004889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12 апреля 2021 </a:t>
              </a: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 Первая межвузовская</a:t>
              </a:r>
              <a:b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</a:b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научно-практическая</a:t>
              </a:r>
              <a:r>
                <a:rPr lang="ru-RU" sz="14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 </a:t>
              </a: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конференция</a:t>
              </a:r>
              <a:b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</a:b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«БИБЛИОТЕЧНЫЙ </a:t>
              </a:r>
              <a:r>
                <a:rPr lang="ru-RU" sz="14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МАРКЕТИНГ 360</a:t>
              </a: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°»</a:t>
              </a:r>
            </a:p>
            <a:p>
              <a:pPr marL="285750" indent="-285750">
                <a:buClr>
                  <a:srgbClr val="004889"/>
                </a:buClr>
                <a:buFont typeface="Wingdings" panose="05000000000000000000" pitchFamily="2" charset="2"/>
                <a:buChar char="§"/>
              </a:pPr>
              <a:endPara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endParaRPr>
            </a:p>
            <a:p>
              <a:pPr marL="285750" indent="-285750">
                <a:buClr>
                  <a:srgbClr val="004889"/>
                </a:buClr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60 очных слушателей, более </a:t>
              </a:r>
              <a:r>
                <a:rPr lang="ru-RU" sz="14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400 — </a:t>
              </a: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онлайн</a:t>
              </a:r>
            </a:p>
            <a:p>
              <a:pPr marL="285750" indent="-285750">
                <a:buClr>
                  <a:srgbClr val="004889"/>
                </a:buClr>
                <a:buFont typeface="Wingdings" panose="05000000000000000000" pitchFamily="2" charset="2"/>
                <a:buChar char="§"/>
              </a:pPr>
              <a:endPara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endParaRPr>
            </a:p>
            <a:p>
              <a:pPr marL="285750" indent="-285750">
                <a:buClr>
                  <a:srgbClr val="004889"/>
                </a:buClr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С приветственным словом к участникам</a:t>
              </a:r>
              <a:b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</a:b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конференции обратились: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/>
              </a:r>
              <a:b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</a:b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/>
              </a:r>
              <a:b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</a:b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- </a:t>
              </a:r>
              <a:r>
                <a:rPr lang="ru-RU" sz="1400" i="1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Троицкий Александр Витальевич</a:t>
              </a: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, проректор</a:t>
              </a:r>
              <a:b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</a:b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   Государственного университета управления,</a:t>
              </a:r>
              <a:b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</a:b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   кандидат технических наук, доцент</a:t>
              </a:r>
              <a:b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</a:b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- </a:t>
              </a:r>
              <a:r>
                <a:rPr lang="ru-RU" sz="1400" i="1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Дуда Вадим Валерьевич</a:t>
              </a:r>
              <a:r>
                <a:rPr lang="ru-RU" sz="14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, </a:t>
              </a: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генеральный</a:t>
              </a:r>
              <a:b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</a:b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  директор </a:t>
              </a:r>
              <a:r>
                <a:rPr lang="ru-RU" sz="14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Российской </a:t>
              </a: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государственной</a:t>
              </a:r>
              <a:b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</a:b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  библиотеки</a:t>
              </a:r>
              <a:endPara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endParaRPr>
            </a:p>
            <a:p>
              <a:pPr marL="285750" indent="-285750">
                <a:buClr>
                  <a:srgbClr val="004889"/>
                </a:buClr>
                <a:buFont typeface="Wingdings" panose="05000000000000000000" pitchFamily="2" charset="2"/>
                <a:buChar char="§"/>
              </a:pPr>
              <a:endPara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endParaRPr>
            </a:p>
            <a:p>
              <a:pPr marL="285750" indent="-285750">
                <a:buClr>
                  <a:srgbClr val="004889"/>
                </a:buClr>
                <a:buFont typeface="Wingdings" panose="05000000000000000000" pitchFamily="2" charset="2"/>
                <a:buChar char="§"/>
              </a:pP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11 </a:t>
              </a:r>
              <a:r>
                <a:rPr lang="ru-RU" sz="14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ключевых </a:t>
              </a: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спикеров</a:t>
              </a:r>
            </a:p>
            <a:p>
              <a:pPr>
                <a:buClr>
                  <a:srgbClr val="004889"/>
                </a:buClr>
              </a:pPr>
              <a:endParaRPr lang="ru-RU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endParaRPr>
            </a:p>
            <a:p>
              <a:pPr marL="285750" indent="-285750">
                <a:buClr>
                  <a:srgbClr val="004889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По итогам конференции выпущен </a:t>
              </a: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сборник</a:t>
              </a:r>
              <a:b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</a:br>
              <a:r>
                <a:rPr lang="ru-RU" sz="14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научных </a:t>
              </a:r>
              <a:r>
                <a:rPr lang="ru-RU" sz="14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статей (с индексацией в РИНЦ)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0" t="17788" r="460" b="10754"/>
          <a:stretch/>
        </p:blipFill>
        <p:spPr>
          <a:xfrm>
            <a:off x="-48032" y="0"/>
            <a:ext cx="4229102" cy="2266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 t="21079" r="58" b="4979"/>
          <a:stretch/>
        </p:blipFill>
        <p:spPr>
          <a:xfrm>
            <a:off x="-29095" y="2266950"/>
            <a:ext cx="4208542" cy="2333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8" b="6337"/>
          <a:stretch/>
        </p:blipFill>
        <p:spPr>
          <a:xfrm>
            <a:off x="-28577" y="4602290"/>
            <a:ext cx="4208500" cy="225571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975952" y="1"/>
            <a:ext cx="1168048" cy="1181099"/>
            <a:chOff x="7986584" y="1"/>
            <a:chExt cx="1168048" cy="11810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986584" y="1"/>
              <a:ext cx="1168048" cy="1181099"/>
            </a:xfrm>
            <a:prstGeom prst="rect">
              <a:avLst/>
            </a:prstGeom>
            <a:solidFill>
              <a:srgbClr val="0048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15048" y="97672"/>
              <a:ext cx="1101795" cy="979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30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225"/>
          <a:stretch/>
        </p:blipFill>
        <p:spPr>
          <a:xfrm rot="16200000">
            <a:off x="2988468" y="-2720327"/>
            <a:ext cx="3181352" cy="9158283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449245" y="3797959"/>
            <a:ext cx="5562741" cy="2502903"/>
            <a:chOff x="1449245" y="3245509"/>
            <a:chExt cx="5562741" cy="2502903"/>
          </a:xfrm>
        </p:grpSpPr>
        <p:sp>
          <p:nvSpPr>
            <p:cNvPr id="15" name="TextBox 14"/>
            <p:cNvSpPr txBox="1"/>
            <p:nvPr/>
          </p:nvSpPr>
          <p:spPr>
            <a:xfrm>
              <a:off x="1449245" y="4178752"/>
              <a:ext cx="556274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Конференция затронула важную и </a:t>
              </a:r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востребованную</a:t>
              </a:r>
              <a:b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</a:br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область </a:t>
              </a:r>
              <a:r>
                <a:rPr lang="ru-RU" sz="16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развития библиотечного дела — </a:t>
              </a:r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продвижение</a:t>
              </a:r>
              <a:b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</a:br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библиотек </a:t>
              </a:r>
              <a:r>
                <a:rPr lang="ru-RU" sz="16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и библиотечных услуг</a:t>
              </a:r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.</a:t>
              </a:r>
            </a:p>
            <a:p>
              <a:endParaRPr lang="ru-RU" sz="16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endParaRPr>
            </a:p>
            <a:p>
              <a:r>
                <a:rPr lang="ru-RU" sz="16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Принято решение о том, что </a:t>
              </a:r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конференция</a:t>
              </a:r>
              <a:b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</a:br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станет ежегодной</a:t>
              </a:r>
              <a:r>
                <a:rPr lang="ru-RU" sz="1600" dirty="0">
                  <a:solidFill>
                    <a:schemeClr val="bg2">
                      <a:lumMod val="50000"/>
                    </a:schemeClr>
                  </a:solidFill>
                  <a:latin typeface="Proxima Nova Rg" panose="02000506030000020004" pitchFamily="50" charset="0"/>
                </a:rPr>
                <a:t>!</a:t>
              </a:r>
              <a:endParaRPr lang="ru-RU" sz="1100" dirty="0">
                <a:solidFill>
                  <a:schemeClr val="bg2">
                    <a:lumMod val="50000"/>
                  </a:schemeClr>
                </a:solidFill>
                <a:latin typeface="Proxima Nova Bl" panose="02000506030000020004" pitchFamily="50" charset="0"/>
                <a:hlinkClick r:id="rId3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9245" y="3245509"/>
              <a:ext cx="20601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4889"/>
                  </a:solidFill>
                  <a:latin typeface="Proxima Nova Rg" panose="02000506030000020004" pitchFamily="50" charset="0"/>
                </a:rPr>
                <a:t>ВЫВОДЫ</a:t>
              </a:r>
              <a:endParaRPr lang="en-US" sz="3200" b="1" dirty="0" smtClean="0">
                <a:solidFill>
                  <a:srgbClr val="004889"/>
                </a:solidFill>
                <a:latin typeface="Proxima Nova Rg" panose="02000506030000020004" pitchFamily="50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7" b="30920"/>
          <a:stretch/>
        </p:blipFill>
        <p:spPr>
          <a:xfrm>
            <a:off x="2" y="1"/>
            <a:ext cx="9158284" cy="319087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" y="3449491"/>
            <a:ext cx="1168048" cy="1181099"/>
            <a:chOff x="7986584" y="1"/>
            <a:chExt cx="1168048" cy="118109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986584" y="1"/>
              <a:ext cx="1168048" cy="1181099"/>
            </a:xfrm>
            <a:prstGeom prst="rect">
              <a:avLst/>
            </a:prstGeom>
            <a:solidFill>
              <a:srgbClr val="0048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5048" y="97672"/>
              <a:ext cx="1101795" cy="979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5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225"/>
          <a:stretch/>
        </p:blipFill>
        <p:spPr>
          <a:xfrm rot="16200000">
            <a:off x="2988468" y="688182"/>
            <a:ext cx="3181352" cy="91582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49245" y="2333327"/>
            <a:ext cx="5309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19 — 20 АПРЕЛЯ 2023 г.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Proxima Nova Bl" panose="02000506030000020004" pitchFamily="50" charset="0"/>
              <a:hlinkClick r:id="rId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9245" y="441666"/>
            <a:ext cx="5662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4889"/>
                </a:solidFill>
                <a:latin typeface="Proxima Nova Rg" panose="02000506030000020004" pitchFamily="50" charset="0"/>
              </a:rPr>
              <a:t>ПРИГЛАШАЕМ К УЧАСТИЮ</a:t>
            </a:r>
            <a:endParaRPr lang="en-US" sz="3200" b="1" dirty="0" smtClean="0">
              <a:solidFill>
                <a:srgbClr val="004889"/>
              </a:solidFill>
              <a:latin typeface="Proxima Nova Rg" panose="02000506030000020004" pitchFamily="50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" y="0"/>
            <a:ext cx="1168048" cy="1181099"/>
            <a:chOff x="7986584" y="1"/>
            <a:chExt cx="1168048" cy="118109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986584" y="1"/>
              <a:ext cx="1168048" cy="1181099"/>
            </a:xfrm>
            <a:prstGeom prst="rect">
              <a:avLst/>
            </a:prstGeom>
            <a:solidFill>
              <a:srgbClr val="0048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5048" y="97672"/>
              <a:ext cx="1101795" cy="97989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449245" y="1259235"/>
            <a:ext cx="6664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II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НАУЧНО-ПРАКТИЧЕСКАЯ КОНФЕРЕНЦИЯ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</a:rPr>
              <a:t>«БИБЛИОТЕЧНЫЙ МАРКЕТИНГ 360»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Proxima Nova Bl" panose="02000506030000020004" pitchFamily="50" charset="0"/>
              <a:hlinkClick r:id="rId3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2560" y="4922893"/>
            <a:ext cx="3802644" cy="892552"/>
            <a:chOff x="332560" y="4922893"/>
            <a:chExt cx="3802644" cy="892552"/>
          </a:xfrm>
        </p:grpSpPr>
        <p:sp>
          <p:nvSpPr>
            <p:cNvPr id="21" name="TextBox 20"/>
            <p:cNvSpPr txBox="1"/>
            <p:nvPr/>
          </p:nvSpPr>
          <p:spPr>
            <a:xfrm>
              <a:off x="332560" y="4922893"/>
              <a:ext cx="380264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Proxima Nova Rg" panose="02000506030000020004" pitchFamily="50" charset="0"/>
                </a:rPr>
                <a:t>По вопросам участия:</a:t>
              </a:r>
            </a:p>
            <a:p>
              <a:r>
                <a:rPr lang="en-US" sz="2400" b="1" dirty="0" smtClean="0">
                  <a:solidFill>
                    <a:schemeClr val="bg1"/>
                  </a:solidFill>
                  <a:latin typeface="Proxima Nova Rg" panose="02000506030000020004" pitchFamily="50" charset="0"/>
                </a:rPr>
                <a:t>       marketing@knorus.ru</a:t>
              </a:r>
              <a:endParaRPr lang="ru-RU" sz="2400" b="1" dirty="0">
                <a:solidFill>
                  <a:schemeClr val="bg1"/>
                </a:solidFill>
                <a:latin typeface="Proxima Nova Rg" panose="02000506030000020004" pitchFamily="50" charset="0"/>
                <a:hlinkClick r:id="rId3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902" y="5476018"/>
              <a:ext cx="333015" cy="232802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21670" r="7896"/>
          <a:stretch/>
        </p:blipFill>
        <p:spPr>
          <a:xfrm>
            <a:off x="4467762" y="3676647"/>
            <a:ext cx="4690524" cy="318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1046</TotalTime>
  <Words>291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Proxima Nova Bl</vt:lpstr>
      <vt:lpstr>Proxima Nova Rg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Сошникова Екатерина Александровна</dc:creator>
  <cp:lastModifiedBy>user</cp:lastModifiedBy>
  <cp:revision>75</cp:revision>
  <dcterms:created xsi:type="dcterms:W3CDTF">2022-07-28T11:33:34Z</dcterms:created>
  <dcterms:modified xsi:type="dcterms:W3CDTF">2022-12-02T09:00:40Z</dcterms:modified>
</cp:coreProperties>
</file>