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448" r:id="rId5"/>
    <p:sldId id="2457" r:id="rId6"/>
    <p:sldId id="2465" r:id="rId7"/>
    <p:sldId id="2471" r:id="rId8"/>
    <p:sldId id="2472" r:id="rId9"/>
    <p:sldId id="2476" r:id="rId10"/>
    <p:sldId id="2475" r:id="rId11"/>
    <p:sldId id="2451" r:id="rId12"/>
    <p:sldId id="2462" r:id="rId13"/>
    <p:sldId id="2470" r:id="rId14"/>
    <p:sldId id="2463" r:id="rId15"/>
    <p:sldId id="243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186FAF-75DC-4475-BFD3-2BBF0362E69F}" type="datetime1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4CBF-580E-42B3-853B-FB8357E4BAB9}" type="datetime1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7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7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6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0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5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0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2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7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5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0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ru-RU" spc="300" noProof="0"/>
              <a:t>ГОДОВОЙ ОБЗОР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sz="1600" noProof="0">
                <a:cs typeface="Biome Light" panose="020B0303030204020804" pitchFamily="34" charset="0"/>
              </a:rPr>
              <a:t>Образец текста.</a:t>
            </a:r>
          </a:p>
          <a:p>
            <a:pPr marL="0" indent="0" rtl="0">
              <a:buNone/>
            </a:pPr>
            <a:endParaRPr lang="ru-RU" noProof="0"/>
          </a:p>
        </p:txBody>
      </p:sp>
      <p:sp>
        <p:nvSpPr>
          <p:cNvPr id="17" name="Номер слайда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 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ru-RU" sz="4000" spc="300" noProof="0"/>
              <a:t>Образец заголовка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Текст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4" name="Место для изображения из Интернета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Место для изображения из Интернета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6" name="Место для изображения из Интернета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ru-RU" noProof="0"/>
              <a:t>ОБРАЗЕЦ ТЕКСТА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Объект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ru-RU" sz="1600" noProof="0">
                <a:cs typeface="Biome Light" panose="020B0303030204020804" pitchFamily="34" charset="0"/>
              </a:rPr>
              <a:t>Образец текста.</a:t>
            </a:r>
          </a:p>
          <a:p>
            <a:pPr marL="0" indent="0" rtl="0">
              <a:buNone/>
            </a:pPr>
            <a:endParaRPr lang="ru-RU" noProof="0"/>
          </a:p>
        </p:txBody>
      </p:sp>
      <p:sp>
        <p:nvSpPr>
          <p:cNvPr id="17" name="Номер слайда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ru-RU" noProof="0"/>
              <a:t>МЕСТО ДЛЯ ЗАГОЛОВКА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 rtlCol="0">
            <a:noAutofit/>
          </a:bodyPr>
          <a:lstStyle>
            <a:lvl1pPr>
              <a:defRPr sz="4800" spc="3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 rtlCol="0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4800" noProof="0"/>
              <a:t>Образец заголовка</a:t>
            </a:r>
          </a:p>
        </p:txBody>
      </p:sp>
      <p:sp>
        <p:nvSpPr>
          <p:cNvPr id="19" name="Рисунок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8601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9900" y="1638300"/>
            <a:ext cx="5156200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9107" y="3864355"/>
            <a:ext cx="5157787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ru-RU" spc="3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9107" y="4531139"/>
            <a:ext cx="5157787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107" y="3864355"/>
            <a:ext cx="5183188" cy="494506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</a:lstStyle>
          <a:p>
            <a:pPr lvl="0" rtl="0"/>
            <a:r>
              <a:rPr lang="ru-RU" spc="3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14" name="Объект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107" y="4531139"/>
            <a:ext cx="5183188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400" noProof="0">
                <a:solidFill>
                  <a:schemeClr val="tx1"/>
                </a:solidFill>
              </a:rPr>
              <a:t>Щелкните, чтобы изменить стили текста образца слайда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ru-RU" sz="4800" noProof="0"/>
              <a:t>Образец заголовка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438" y="1624013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2155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2920" y="1623219"/>
            <a:ext cx="3108325" cy="1892300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 rtlCol="0"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Номер слайда 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бстрактное изображение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36" y="170330"/>
            <a:ext cx="11490325" cy="4455458"/>
          </a:xfrm>
        </p:spPr>
        <p:txBody>
          <a:bodyPr rtlCol="0"/>
          <a:lstStyle/>
          <a:p>
            <a:pPr rtl="0"/>
            <a:r>
              <a:rPr lang="ru-RU" sz="4400" b="1" dirty="0"/>
              <a:t>Нейронные сети в обработке естественных языков: </a:t>
            </a:r>
            <a:br>
              <a:rPr lang="ru-RU" sz="4400" b="1" dirty="0"/>
            </a:br>
            <a:r>
              <a:rPr lang="ru-RU" sz="4400" b="1" dirty="0"/>
              <a:t>обзор новостей в применении к библиотечным процессам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ru-RU" dirty="0"/>
              <a:t>декабрь 2022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599" y="4852217"/>
            <a:ext cx="4114800" cy="518795"/>
          </a:xfrm>
        </p:spPr>
        <p:txBody>
          <a:bodyPr rtlCol="0"/>
          <a:lstStyle/>
          <a:p>
            <a:pPr rtl="0"/>
            <a:r>
              <a:rPr lang="ru-RU" dirty="0"/>
              <a:t>Обзор</a:t>
            </a:r>
            <a:r>
              <a:rPr lang="en-US" dirty="0"/>
              <a:t> </a:t>
            </a:r>
            <a:r>
              <a:rPr lang="ru-RU" dirty="0"/>
              <a:t>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76" y="203720"/>
            <a:ext cx="11213041" cy="143213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4000" dirty="0"/>
              <a:t>Проект </a:t>
            </a:r>
            <a:r>
              <a:rPr lang="en-US" sz="4000" b="1" dirty="0" err="1"/>
              <a:t>wikidata</a:t>
            </a:r>
            <a:r>
              <a:rPr lang="en-US" sz="4000" dirty="0"/>
              <a:t>: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100 613 488</a:t>
            </a:r>
            <a:r>
              <a:rPr lang="ru-RU" sz="4000" dirty="0"/>
              <a:t> сущностей на вчера</a:t>
            </a:r>
            <a:endParaRPr lang="ru-RU" sz="32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CD521-F42A-3913-97AF-332BF9C47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6" y="1390671"/>
            <a:ext cx="10875588" cy="53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524" y="606391"/>
            <a:ext cx="6535693" cy="142295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4400" dirty="0"/>
              <a:t>Реферирование текста статьи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7524" y="2335123"/>
            <a:ext cx="5744280" cy="3827402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800" b="1" spc="0" dirty="0"/>
              <a:t>«Прочтя» статью, ИИ может сформировать краткое изложение её текста, «реферат», </a:t>
            </a:r>
            <a:r>
              <a:rPr lang="ru-RU" sz="2800" spc="0" dirty="0"/>
              <a:t>который затем может использоваться при формировании библиографической записи:</a:t>
            </a:r>
            <a:br>
              <a:rPr lang="ru-RU" sz="2800" spc="0" dirty="0"/>
            </a:br>
            <a:r>
              <a:rPr lang="ru-RU" sz="2800" spc="0" dirty="0"/>
              <a:t>этот процесс называется </a:t>
            </a:r>
            <a:r>
              <a:rPr lang="ru-RU" sz="2800" spc="0" dirty="0" err="1"/>
              <a:t>суммаризацией</a:t>
            </a:r>
            <a:r>
              <a:rPr lang="ru-RU" sz="2800" spc="0" dirty="0"/>
              <a:t>. 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B9166E-9EDF-4B1F-AAAC-FFEF0A7E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895601"/>
            <a:ext cx="5002631" cy="34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7" descr="абстрактное изображение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rmAutofit/>
          </a:bodyPr>
          <a:lstStyle/>
          <a:p>
            <a:pPr rtl="0"/>
            <a:r>
              <a:rPr lang="ru-RU" sz="4000" spc="300"/>
              <a:t>СПАСИБО</a:t>
            </a:r>
          </a:p>
        </p:txBody>
      </p:sp>
      <p:pic>
        <p:nvPicPr>
          <p:cNvPr id="24" name="Место для изображения из Интернета 23" descr="Пользователь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pic>
        <p:nvPicPr>
          <p:cNvPr id="12" name="Место для изображения из Интернета 11" descr="Смартфон">
            <a:extLst>
              <a:ext uri="{FF2B5EF4-FFF2-40B4-BE49-F238E27FC236}">
                <a16:creationId xmlns:a16="http://schemas.microsoft.com/office/drawing/2014/main" id="{4E709B75-16EA-4581-AED9-567DEF45A6B2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30873" y="3118670"/>
            <a:ext cx="730250" cy="730250"/>
          </a:xfrm>
        </p:spPr>
      </p:pic>
      <p:pic>
        <p:nvPicPr>
          <p:cNvPr id="28" name="Место для изображения из Интернета 27" descr="Конверт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698" y="3903126"/>
            <a:ext cx="3387275" cy="518795"/>
          </a:xfrm>
        </p:spPr>
        <p:txBody>
          <a:bodyPr rtlCol="0"/>
          <a:lstStyle/>
          <a:p>
            <a:pPr rtl="0"/>
            <a:r>
              <a:rPr lang="ru-RU" dirty="0"/>
              <a:t>Лютецкий Владимир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/>
              <a:t>+7 (903) 640 2815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 err="1"/>
              <a:t>voljgm</a:t>
            </a:r>
            <a:r>
              <a:rPr lang="ru-RU" dirty="0"/>
              <a:t>@</a:t>
            </a:r>
            <a:r>
              <a:rPr lang="en-US" dirty="0"/>
              <a:t>gmail.com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3B1D2-DDF5-420E-9D36-7BFD664A9E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12343" y="5137992"/>
            <a:ext cx="5167313" cy="5187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3002" y="115503"/>
            <a:ext cx="5251450" cy="167479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ИИ – это не интеллект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A86CC8-F4ED-4606-ADB7-6AC0054A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26201" cy="3542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EFD15F-49CF-4A4C-AAA5-324B8548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" y="3623847"/>
            <a:ext cx="5718121" cy="3209581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55F6FF08-C6E6-40DE-AA2D-A6358596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002" y="6103178"/>
            <a:ext cx="5718121" cy="365125"/>
          </a:xfrm>
        </p:spPr>
        <p:txBody>
          <a:bodyPr/>
          <a:lstStyle/>
          <a:p>
            <a:r>
              <a:rPr lang="ru-RU" dirty="0"/>
              <a:t>Воюют не машины, воюют люди!!!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F7E0D1-3ED3-49E3-86A3-250275E5DEEF}"/>
              </a:ext>
            </a:extLst>
          </p:cNvPr>
          <p:cNvSpPr txBox="1"/>
          <p:nvPr/>
        </p:nvSpPr>
        <p:spPr>
          <a:xfrm>
            <a:off x="6094396" y="1882087"/>
            <a:ext cx="58988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>ИИ – это набор математических алгоритмов</a:t>
            </a:r>
            <a:r>
              <a:rPr lang="ru-RU" sz="2800" dirty="0"/>
              <a:t>, умеющих отыскивать закономерности в данных гораздо лучше и быстрее, чем это может сделать человек.</a:t>
            </a:r>
            <a:br>
              <a:rPr lang="ru-RU" sz="2800" dirty="0"/>
            </a:br>
            <a:r>
              <a:rPr lang="ru-RU" sz="2800" dirty="0"/>
              <a:t>Найденные закономерности затем используются.</a:t>
            </a:r>
            <a:endParaRPr lang="ru-RU" sz="2800" spc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DC7E164-E78C-466F-9FA0-778DD8714F61}"/>
              </a:ext>
            </a:extLst>
          </p:cNvPr>
          <p:cNvCxnSpPr/>
          <p:nvPr/>
        </p:nvCxnSpPr>
        <p:spPr>
          <a:xfrm flipV="1">
            <a:off x="0" y="0"/>
            <a:ext cx="5726200" cy="3522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08EE532-405D-48A3-9AB3-C8A8A0F3F1B5}"/>
              </a:ext>
            </a:extLst>
          </p:cNvPr>
          <p:cNvCxnSpPr>
            <a:cxnSpLocks/>
          </p:cNvCxnSpPr>
          <p:nvPr/>
        </p:nvCxnSpPr>
        <p:spPr>
          <a:xfrm>
            <a:off x="0" y="24572"/>
            <a:ext cx="5718121" cy="3498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50" y="609074"/>
            <a:ext cx="6068037" cy="1697165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От поиска закономерностей -</a:t>
            </a:r>
            <a:br>
              <a:rPr lang="ru-RU" sz="3600" dirty="0"/>
            </a:br>
            <a:r>
              <a:rPr lang="ru-RU" sz="3600" dirty="0"/>
              <a:t>к пониманию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3</a:t>
            </a:fld>
            <a:endParaRPr lang="ru-RU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56A7A5E-C501-4047-A048-40AAF6DFCAEA}"/>
              </a:ext>
            </a:extLst>
          </p:cNvPr>
          <p:cNvSpPr txBox="1">
            <a:spLocks/>
          </p:cNvSpPr>
          <p:nvPr/>
        </p:nvSpPr>
        <p:spPr>
          <a:xfrm>
            <a:off x="6469987" y="516443"/>
            <a:ext cx="5414417" cy="227999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Распознавание структуры текста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Боты - собеседники и помощники, </a:t>
            </a:r>
            <a:r>
              <a:rPr lang="en-US" sz="2400" dirty="0"/>
              <a:t>FAQ </a:t>
            </a:r>
            <a:r>
              <a:rPr lang="ru-RU" sz="2400" dirty="0"/>
              <a:t>и </a:t>
            </a:r>
            <a:r>
              <a:rPr lang="en-US" sz="2400" dirty="0"/>
              <a:t>QA-</a:t>
            </a:r>
            <a:r>
              <a:rPr lang="ru-RU" sz="2400" dirty="0"/>
              <a:t>машины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Выявление </a:t>
            </a:r>
            <a:r>
              <a:rPr lang="ru-RU" sz="2400" dirty="0" err="1"/>
              <a:t>перефразирований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dirty="0"/>
              <a:t>Классификация документов по различным критериям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Ранжирование и поиск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Выделение</a:t>
            </a:r>
            <a:r>
              <a:rPr lang="en-US" sz="2400" dirty="0"/>
              <a:t> </a:t>
            </a:r>
            <a:r>
              <a:rPr lang="ru-RU" sz="2400" dirty="0"/>
              <a:t>дат и именованных сущностей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Построение графа отношений между именованными сущностями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Представление документа в виде графа знаний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EA3636-34B0-8BB5-A323-AED753C12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96" y="2464454"/>
            <a:ext cx="5877452" cy="25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996487-1AC2-827E-9D29-4D1C40735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0" y="2709171"/>
            <a:ext cx="5824897" cy="273240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50" y="609074"/>
            <a:ext cx="6068037" cy="1697165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От поиска закономерностей -</a:t>
            </a:r>
            <a:br>
              <a:rPr lang="ru-RU" sz="3600" dirty="0"/>
            </a:br>
            <a:r>
              <a:rPr lang="ru-RU" sz="3600" dirty="0"/>
              <a:t>к пониманию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4</a:t>
            </a:fld>
            <a:endParaRPr lang="ru-RU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56A7A5E-C501-4047-A048-40AAF6DFCAEA}"/>
              </a:ext>
            </a:extLst>
          </p:cNvPr>
          <p:cNvSpPr txBox="1">
            <a:spLocks/>
          </p:cNvSpPr>
          <p:nvPr/>
        </p:nvSpPr>
        <p:spPr>
          <a:xfrm>
            <a:off x="6469987" y="516443"/>
            <a:ext cx="5414417" cy="227999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dirty="0"/>
              <a:t>Распознавание структуры текста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Боты - собеседники и помощники, </a:t>
            </a:r>
            <a:r>
              <a:rPr lang="en-US" sz="2400" dirty="0"/>
              <a:t>FAQ </a:t>
            </a:r>
            <a:r>
              <a:rPr lang="ru-RU" sz="2400" dirty="0"/>
              <a:t>и </a:t>
            </a:r>
            <a:r>
              <a:rPr lang="en-US" sz="2400" dirty="0"/>
              <a:t>QA-</a:t>
            </a:r>
            <a:r>
              <a:rPr lang="ru-RU" sz="2400" dirty="0"/>
              <a:t>машины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Выявление </a:t>
            </a:r>
            <a:r>
              <a:rPr lang="ru-RU" sz="2400" dirty="0" err="1"/>
              <a:t>перефразирований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dirty="0"/>
              <a:t>Классификация документов по различным критериям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Ранжирование и поиск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Выделение</a:t>
            </a:r>
            <a:r>
              <a:rPr lang="en-US" sz="2400" dirty="0"/>
              <a:t> </a:t>
            </a:r>
            <a:r>
              <a:rPr lang="ru-RU" sz="2400" dirty="0"/>
              <a:t>дат и именованных сущностей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Построение графа отношений между именованными сущностями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Представление документа в виде графа знаний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51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1" y="207135"/>
            <a:ext cx="6068037" cy="1210761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Выявление </a:t>
            </a:r>
            <a:r>
              <a:rPr lang="ru-RU" sz="3600" dirty="0" err="1"/>
              <a:t>перефразирований</a:t>
            </a:r>
            <a:endParaRPr lang="ru-RU" sz="36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3F2224-961F-1663-5C19-BCBC0A58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93" y="207135"/>
            <a:ext cx="2927876" cy="14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68E790-B5BC-2A31-8CEA-D807C95AF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393" y="1834683"/>
            <a:ext cx="2927876" cy="29423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E95367-4D1B-1F05-08D2-3668D394B9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01"/>
          <a:stretch/>
        </p:blipFill>
        <p:spPr>
          <a:xfrm>
            <a:off x="470971" y="1417896"/>
            <a:ext cx="7668982" cy="53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4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1" y="207135"/>
            <a:ext cx="10582511" cy="680371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Классификация документов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7712B-0E3C-E774-B9FA-BD9ADA89E016}"/>
              </a:ext>
            </a:extLst>
          </p:cNvPr>
          <p:cNvSpPr/>
          <p:nvPr/>
        </p:nvSpPr>
        <p:spPr>
          <a:xfrm>
            <a:off x="125506" y="6230471"/>
            <a:ext cx="806823" cy="365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7897F9-284D-67C5-D8DE-E94FC5D6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244" y="1330168"/>
            <a:ext cx="1307288" cy="13206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429A5E-9670-1E50-68B6-F94BC1763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6" y="887506"/>
            <a:ext cx="10263776" cy="4580964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id="{D2A9F8D3-5D60-1226-257A-8CFC95AF2716}"/>
              </a:ext>
            </a:extLst>
          </p:cNvPr>
          <p:cNvSpPr txBox="1">
            <a:spLocks/>
          </p:cNvSpPr>
          <p:nvPr/>
        </p:nvSpPr>
        <p:spPr>
          <a:xfrm>
            <a:off x="125506" y="5664386"/>
            <a:ext cx="11645737" cy="94576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За исключением простейших случаев классификации по нескольким (</a:t>
            </a:r>
            <a:r>
              <a:rPr lang="en-US" sz="2400" dirty="0"/>
              <a:t>&lt; </a:t>
            </a:r>
            <a:r>
              <a:rPr lang="ru-RU" sz="2400" dirty="0"/>
              <a:t>20) группам, необходимо использовать составные (</a:t>
            </a:r>
            <a:r>
              <a:rPr lang="en-US" sz="2400" dirty="0"/>
              <a:t>ensemble</a:t>
            </a:r>
            <a:r>
              <a:rPr lang="ru-RU" sz="2400" dirty="0"/>
              <a:t>)</a:t>
            </a:r>
            <a:r>
              <a:rPr lang="en-US" sz="2400" dirty="0"/>
              <a:t> </a:t>
            </a:r>
            <a:r>
              <a:rPr lang="ru-RU" sz="2400" dirty="0"/>
              <a:t>методы.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BFDD04-0556-64B3-E58D-B608E721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46" y="141897"/>
            <a:ext cx="1940748" cy="10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8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1" y="207135"/>
            <a:ext cx="10582511" cy="1236183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Поиск и ранжирование: </a:t>
            </a:r>
            <a:r>
              <a:rPr lang="en-US" sz="3600" dirty="0"/>
              <a:t>TF-IDF vs </a:t>
            </a:r>
            <a:r>
              <a:rPr lang="ru-RU" sz="3600" dirty="0"/>
              <a:t>нейронные сети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7712B-0E3C-E774-B9FA-BD9ADA89E016}"/>
              </a:ext>
            </a:extLst>
          </p:cNvPr>
          <p:cNvSpPr/>
          <p:nvPr/>
        </p:nvSpPr>
        <p:spPr>
          <a:xfrm>
            <a:off x="125506" y="6230471"/>
            <a:ext cx="806823" cy="365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5">
            <a:extLst>
              <a:ext uri="{FF2B5EF4-FFF2-40B4-BE49-F238E27FC236}">
                <a16:creationId xmlns:a16="http://schemas.microsoft.com/office/drawing/2014/main" id="{B13DC906-B9D0-1665-F465-3B37736EBA4B}"/>
              </a:ext>
            </a:extLst>
          </p:cNvPr>
          <p:cNvSpPr txBox="1">
            <a:spLocks/>
          </p:cNvSpPr>
          <p:nvPr/>
        </p:nvSpPr>
        <p:spPr>
          <a:xfrm>
            <a:off x="470971" y="1590923"/>
            <a:ext cx="5347123" cy="316106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TF-IDF</a:t>
            </a:r>
            <a:r>
              <a:rPr lang="ru-RU" sz="1800" b="1" dirty="0"/>
              <a:t> (частотность слов)</a:t>
            </a:r>
            <a:endParaRPr lang="en-US" sz="1800" b="1" dirty="0"/>
          </a:p>
          <a:p>
            <a:r>
              <a:rPr lang="ru-RU" sz="1800" dirty="0"/>
              <a:t>Лучше работает с длинными текстами</a:t>
            </a:r>
          </a:p>
          <a:p>
            <a:r>
              <a:rPr lang="ru-RU" sz="1800" dirty="0"/>
              <a:t>Быстрый</a:t>
            </a:r>
          </a:p>
          <a:p>
            <a:r>
              <a:rPr lang="ru-RU" sz="1800" dirty="0"/>
              <a:t>Входит в состав стандартных поисковых программных продуктов (</a:t>
            </a:r>
            <a:r>
              <a:rPr lang="en-US" sz="1800" dirty="0" err="1"/>
              <a:t>ElasticSearch</a:t>
            </a:r>
            <a:r>
              <a:rPr lang="en-US" sz="1800" dirty="0"/>
              <a:t>, </a:t>
            </a:r>
            <a:r>
              <a:rPr lang="en-US" sz="1800" dirty="0" err="1"/>
              <a:t>Solr</a:t>
            </a:r>
            <a:r>
              <a:rPr lang="en-US" sz="1800" dirty="0"/>
              <a:t>)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B3574450-AB02-F837-3154-0E223BA2E303}"/>
              </a:ext>
            </a:extLst>
          </p:cNvPr>
          <p:cNvSpPr txBox="1">
            <a:spLocks/>
          </p:cNvSpPr>
          <p:nvPr/>
        </p:nvSpPr>
        <p:spPr>
          <a:xfrm>
            <a:off x="5976749" y="1590923"/>
            <a:ext cx="5744280" cy="316106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Нейронные сети (на основе трансформеров)</a:t>
            </a:r>
            <a:endParaRPr lang="en-US" sz="1800" b="1" dirty="0"/>
          </a:p>
          <a:p>
            <a:r>
              <a:rPr lang="ru-RU" sz="1800" dirty="0"/>
              <a:t>Работает только с короткими фрагментами (1-2 абзаца)</a:t>
            </a:r>
          </a:p>
          <a:p>
            <a:r>
              <a:rPr lang="ru-RU" sz="1800" dirty="0"/>
              <a:t>Медленный</a:t>
            </a:r>
          </a:p>
          <a:p>
            <a:r>
              <a:rPr lang="ru-RU" sz="1800" dirty="0"/>
              <a:t>Понимает перефразирования</a:t>
            </a:r>
          </a:p>
          <a:p>
            <a:r>
              <a:rPr lang="ru-RU" sz="1800" dirty="0"/>
              <a:t>Используется в качестве средства, уточняющего ранжирование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25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268" y="24572"/>
            <a:ext cx="5495001" cy="1661297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/>
              <a:t>Выделение статей из полосы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t>8</a:t>
            </a:fld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6299459-E75A-47E7-9E8D-8838344F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793" y="6115574"/>
            <a:ext cx="5251450" cy="535291"/>
          </a:xfrm>
        </p:spPr>
        <p:txBody>
          <a:bodyPr/>
          <a:lstStyle/>
          <a:p>
            <a:r>
              <a:rPr lang="ru-RU" dirty="0"/>
              <a:t>Почти 100% точность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56A7A5E-C501-4047-A048-40AAF6DFCAEA}"/>
              </a:ext>
            </a:extLst>
          </p:cNvPr>
          <p:cNvSpPr txBox="1">
            <a:spLocks/>
          </p:cNvSpPr>
          <p:nvPr/>
        </p:nvSpPr>
        <p:spPr>
          <a:xfrm>
            <a:off x="6134851" y="1869150"/>
            <a:ext cx="5414417" cy="379888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Возможности ИИ позволяют автоматизировать выделение статей из распознанного текста полос издания: таким образом, есть возможность создавать полнотекстовые библиотечные записи не по полосам, а по статьям, что гораздо удобнее для использования.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CAFC44-797B-4D1B-B469-2DF587FD48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" t="-529" r="-556" b="1525"/>
          <a:stretch/>
        </p:blipFill>
        <p:spPr>
          <a:xfrm>
            <a:off x="66093" y="0"/>
            <a:ext cx="5057087" cy="689960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9D8A1C8-AA5A-403F-82AA-733B472516B9}"/>
              </a:ext>
            </a:extLst>
          </p:cNvPr>
          <p:cNvSpPr/>
          <p:nvPr/>
        </p:nvSpPr>
        <p:spPr>
          <a:xfrm>
            <a:off x="293615" y="5301843"/>
            <a:ext cx="2213811" cy="1468074"/>
          </a:xfrm>
          <a:prstGeom prst="rect">
            <a:avLst/>
          </a:prstGeom>
          <a:solidFill>
            <a:schemeClr val="accent1">
              <a:alpha val="34000"/>
            </a:schemeClr>
          </a:solidFill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9D3696-D28C-4CFA-B706-9ADB064DAD0B}"/>
              </a:ext>
            </a:extLst>
          </p:cNvPr>
          <p:cNvSpPr/>
          <p:nvPr/>
        </p:nvSpPr>
        <p:spPr>
          <a:xfrm>
            <a:off x="2569945" y="5301843"/>
            <a:ext cx="2213811" cy="1468074"/>
          </a:xfrm>
          <a:prstGeom prst="rect">
            <a:avLst/>
          </a:prstGeom>
          <a:solidFill>
            <a:srgbClr val="00B050">
              <a:alpha val="35000"/>
            </a:srgbClr>
          </a:solidFill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4CCE4F9-D994-472B-9003-BEFF8DFCA082}"/>
              </a:ext>
            </a:extLst>
          </p:cNvPr>
          <p:cNvSpPr/>
          <p:nvPr/>
        </p:nvSpPr>
        <p:spPr>
          <a:xfrm>
            <a:off x="3590223" y="2165684"/>
            <a:ext cx="1193533" cy="3006474"/>
          </a:xfrm>
          <a:prstGeom prst="rect">
            <a:avLst/>
          </a:prstGeom>
          <a:solidFill>
            <a:srgbClr val="0070C0">
              <a:alpha val="35000"/>
            </a:srgbClr>
          </a:solidFill>
          <a:ln w="635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524" y="221381"/>
            <a:ext cx="6535693" cy="1422954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ru-RU" sz="3600" dirty="0"/>
              <a:t>Выделение именованных сущностей</a:t>
            </a:r>
            <a:r>
              <a:rPr lang="en-US" sz="3600" dirty="0"/>
              <a:t> </a:t>
            </a:r>
            <a:r>
              <a:rPr lang="ru-RU" sz="3600" dirty="0"/>
              <a:t>и связей между ними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7524" y="2028688"/>
            <a:ext cx="5744280" cy="3161061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2400" b="1" spc="0" dirty="0"/>
              <a:t>«Читая» распознанный текст, ИИ может выделить из теста имена собственные</a:t>
            </a:r>
            <a:r>
              <a:rPr lang="ru-RU" sz="2400" spc="0" dirty="0"/>
              <a:t>: географические названия, имена и фамилии, названия событий </a:t>
            </a:r>
            <a:r>
              <a:rPr lang="ru-RU" sz="2400" spc="0" dirty="0" err="1"/>
              <a:t>итд</a:t>
            </a:r>
            <a:r>
              <a:rPr lang="ru-RU" sz="2400" spc="0" dirty="0"/>
              <a:t>.</a:t>
            </a:r>
            <a:br>
              <a:rPr lang="ru-RU" sz="2400" spc="0" dirty="0"/>
            </a:br>
            <a:r>
              <a:rPr lang="ru-RU" sz="2400" spc="0" dirty="0"/>
              <a:t>Между выделенными сущностями выстраиваются связи в формате </a:t>
            </a:r>
            <a:r>
              <a:rPr lang="en-US" sz="2400" spc="0" dirty="0" err="1"/>
              <a:t>Wikidata</a:t>
            </a:r>
            <a:r>
              <a:rPr lang="ru-RU" sz="2400" spc="0" dirty="0"/>
              <a:t>.</a:t>
            </a:r>
          </a:p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9AAA1F-F341-4ABD-9922-B47FEC6CF5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58" b="624"/>
          <a:stretch/>
        </p:blipFill>
        <p:spPr>
          <a:xfrm>
            <a:off x="0" y="0"/>
            <a:ext cx="4307935" cy="683342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104C81-E951-4F88-A2D1-A16D4929835C}"/>
              </a:ext>
            </a:extLst>
          </p:cNvPr>
          <p:cNvSpPr/>
          <p:nvPr/>
        </p:nvSpPr>
        <p:spPr>
          <a:xfrm>
            <a:off x="1010653" y="221381"/>
            <a:ext cx="1636294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BCAB39A-2D13-4A8A-AED7-C3CE87E74A72}"/>
              </a:ext>
            </a:extLst>
          </p:cNvPr>
          <p:cNvSpPr/>
          <p:nvPr/>
        </p:nvSpPr>
        <p:spPr>
          <a:xfrm>
            <a:off x="2646947" y="385010"/>
            <a:ext cx="1549668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1964E4E-7E6C-48F0-A14C-D0CB1EF56629}"/>
              </a:ext>
            </a:extLst>
          </p:cNvPr>
          <p:cNvSpPr/>
          <p:nvPr/>
        </p:nvSpPr>
        <p:spPr>
          <a:xfrm>
            <a:off x="235819" y="577515"/>
            <a:ext cx="2574758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F3FC524-B7E2-4052-BA4A-5EF8FC43791D}"/>
              </a:ext>
            </a:extLst>
          </p:cNvPr>
          <p:cNvSpPr/>
          <p:nvPr/>
        </p:nvSpPr>
        <p:spPr>
          <a:xfrm>
            <a:off x="2863464" y="1095676"/>
            <a:ext cx="1333151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BF25ED-13F7-4619-AF40-78FDA37831A1}"/>
              </a:ext>
            </a:extLst>
          </p:cNvPr>
          <p:cNvSpPr/>
          <p:nvPr/>
        </p:nvSpPr>
        <p:spPr>
          <a:xfrm>
            <a:off x="3238902" y="3609219"/>
            <a:ext cx="957714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2295589-3D44-4F4C-8C07-FFB69011E11A}"/>
              </a:ext>
            </a:extLst>
          </p:cNvPr>
          <p:cNvSpPr/>
          <p:nvPr/>
        </p:nvSpPr>
        <p:spPr>
          <a:xfrm>
            <a:off x="251536" y="3801724"/>
            <a:ext cx="632782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9C2024-08BC-4CE5-959C-C04C129A9C3E}"/>
              </a:ext>
            </a:extLst>
          </p:cNvPr>
          <p:cNvSpPr/>
          <p:nvPr/>
        </p:nvSpPr>
        <p:spPr>
          <a:xfrm>
            <a:off x="1177003" y="5369038"/>
            <a:ext cx="1469944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0E587B6-B8D2-4E1C-945A-417C535905E5}"/>
              </a:ext>
            </a:extLst>
          </p:cNvPr>
          <p:cNvSpPr/>
          <p:nvPr/>
        </p:nvSpPr>
        <p:spPr>
          <a:xfrm>
            <a:off x="1194651" y="6444114"/>
            <a:ext cx="797778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E9C3EEB-43AD-408B-8D11-8B252B888B4F}"/>
              </a:ext>
            </a:extLst>
          </p:cNvPr>
          <p:cNvSpPr/>
          <p:nvPr/>
        </p:nvSpPr>
        <p:spPr>
          <a:xfrm>
            <a:off x="3379587" y="6449053"/>
            <a:ext cx="797778" cy="19250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62988-308D-A206-458C-94E6902DA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793" y="4955415"/>
            <a:ext cx="1695450" cy="16954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7E2BC1-D0C2-B390-A499-62FD85FE0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42" y="5038165"/>
            <a:ext cx="2958881" cy="15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420186_TF55661986_Win32.potx" id="{CD15748E-2BD1-4153-9F9E-4A2AFD190D23}" vid="{9DB7977E-36C5-47A2-8C77-71D748A85CD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D9F223-918A-45AF-9B53-56AB9E5E218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BB9993-D5F9-46FA-B2E5-80E3632E9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Техническая презентация</Template>
  <TotalTime>923</TotalTime>
  <Words>403</Words>
  <Application>Microsoft Office PowerPoint</Application>
  <PresentationFormat>Широкоэкранный</PresentationFormat>
  <Paragraphs>74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Biome Light</vt:lpstr>
      <vt:lpstr>Calibri</vt:lpstr>
      <vt:lpstr>Calibri Light</vt:lpstr>
      <vt:lpstr>Wingdings</vt:lpstr>
      <vt:lpstr>Тема Office</vt:lpstr>
      <vt:lpstr>Нейронные сети в обработке естественных языков:  обзор новостей в применении к библиотечным процессам</vt:lpstr>
      <vt:lpstr>ИИ – это не интеллект</vt:lpstr>
      <vt:lpstr>От поиска закономерностей - к пониманию текста</vt:lpstr>
      <vt:lpstr>От поиска закономерностей - к пониманию текста</vt:lpstr>
      <vt:lpstr>Выявление перефразирований</vt:lpstr>
      <vt:lpstr>Классификация документов</vt:lpstr>
      <vt:lpstr>Поиск и ранжирование: TF-IDF vs нейронные сети</vt:lpstr>
      <vt:lpstr>Выделение статей из полосы</vt:lpstr>
      <vt:lpstr>Выделение именованных сущностей и связей между ними</vt:lpstr>
      <vt:lpstr>Проект wikidata:  100 613 488 сущностей на вчера</vt:lpstr>
      <vt:lpstr>Реферирование текста статьи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Лютецкий Владимир Михайлович</dc:creator>
  <cp:lastModifiedBy>user</cp:lastModifiedBy>
  <cp:revision>37</cp:revision>
  <dcterms:created xsi:type="dcterms:W3CDTF">2021-03-05T10:04:58Z</dcterms:created>
  <dcterms:modified xsi:type="dcterms:W3CDTF">2022-12-02T08:40:47Z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