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38" r:id="rId4"/>
    <p:sldId id="339" r:id="rId5"/>
    <p:sldId id="341" r:id="rId6"/>
    <p:sldId id="344" r:id="rId7"/>
    <p:sldId id="340" r:id="rId8"/>
    <p:sldId id="342" r:id="rId9"/>
    <p:sldId id="260" r:id="rId10"/>
    <p:sldId id="315" r:id="rId11"/>
    <p:sldId id="325" r:id="rId12"/>
    <p:sldId id="348" r:id="rId13"/>
    <p:sldId id="350" r:id="rId14"/>
    <p:sldId id="351" r:id="rId15"/>
    <p:sldId id="352" r:id="rId16"/>
    <p:sldId id="355" r:id="rId17"/>
    <p:sldId id="357" r:id="rId18"/>
    <p:sldId id="354" r:id="rId19"/>
    <p:sldId id="353" r:id="rId20"/>
    <p:sldId id="349" r:id="rId21"/>
    <p:sldId id="261" r:id="rId22"/>
    <p:sldId id="343" r:id="rId23"/>
    <p:sldId id="346" r:id="rId24"/>
    <p:sldId id="34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535" autoAdjust="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D6831-D29F-4BAF-82C9-B4B9D123422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AC04-DDE0-497F-9EA4-2FC6E3843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1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AC04-DDE0-497F-9EA4-2FC6E384379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3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AC04-DDE0-497F-9EA4-2FC6E384379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3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C9EA2-14B1-4660-9F35-BC21E8CC126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5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6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284984"/>
            <a:ext cx="6406480" cy="504056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586469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 baseline="0">
                <a:solidFill>
                  <a:schemeClr val="bg2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6237312"/>
            <a:ext cx="201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F7F7F"/>
                </a:solidFill>
              </a:rPr>
              <a:t>www.unatlib.ru</a:t>
            </a:r>
            <a:endParaRPr lang="en-US" sz="2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8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ллюстратив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360040"/>
          </a:xfrm>
          <a:prstGeom prst="rect">
            <a:avLst/>
          </a:prstGeom>
        </p:spPr>
        <p:txBody>
          <a:bodyPr/>
          <a:lstStyle>
            <a:lvl1pPr algn="l">
              <a:defRPr sz="25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827584" y="836712"/>
            <a:ext cx="586469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 b="1" i="0" baseline="0">
                <a:solidFill>
                  <a:schemeClr val="bg2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03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360040"/>
          </a:xfrm>
          <a:prstGeom prst="rect">
            <a:avLst/>
          </a:prstGeom>
        </p:spPr>
        <p:txBody>
          <a:bodyPr/>
          <a:lstStyle>
            <a:lvl1pPr algn="l">
              <a:defRPr sz="25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827584" y="836712"/>
            <a:ext cx="586469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0" b="1" i="0" baseline="0">
                <a:solidFill>
                  <a:schemeClr val="bg2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900113" y="1916113"/>
            <a:ext cx="7704137" cy="4105275"/>
          </a:xfrm>
          <a:prstGeom prst="rect">
            <a:avLst/>
          </a:prstGeom>
        </p:spPr>
        <p:txBody>
          <a:bodyPr/>
          <a:lstStyle>
            <a:lvl1pPr>
              <a:defRPr sz="1500" baseline="0">
                <a:latin typeface="+mn-lt"/>
              </a:defRPr>
            </a:lvl1pPr>
            <a:lvl2pPr>
              <a:defRPr sz="1500" baseline="0">
                <a:latin typeface="+mn-lt"/>
              </a:defRPr>
            </a:lvl2pPr>
            <a:lvl3pPr>
              <a:defRPr sz="1500" baseline="0">
                <a:latin typeface="+mn-lt"/>
              </a:defRPr>
            </a:lvl3pPr>
            <a:lvl4pPr>
              <a:defRPr sz="1500" baseline="0">
                <a:latin typeface="+mn-lt"/>
              </a:defRPr>
            </a:lvl4pPr>
            <a:lvl5pPr>
              <a:defRPr sz="1500" baseline="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969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284984"/>
            <a:ext cx="6406480" cy="504056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509681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solidFill>
                  <a:srgbClr val="7F7F7F"/>
                </a:solidFill>
              </a:rPr>
              <a:t>ул. Удмуртская, 199</a:t>
            </a:r>
          </a:p>
          <a:p>
            <a:pPr>
              <a:defRPr/>
            </a:pPr>
            <a:r>
              <a:rPr lang="ru-RU" sz="1500" dirty="0" smtClean="0">
                <a:solidFill>
                  <a:srgbClr val="7F7F7F"/>
                </a:solidFill>
              </a:rPr>
              <a:t>тел.: +7 (3412) 97-22-70, 52-54-64</a:t>
            </a:r>
          </a:p>
          <a:p>
            <a:pPr>
              <a:defRPr/>
            </a:pPr>
            <a:r>
              <a:rPr lang="ru-RU" sz="1500" dirty="0" smtClean="0">
                <a:solidFill>
                  <a:srgbClr val="7F7F7F"/>
                </a:solidFill>
              </a:rPr>
              <a:t>e-</a:t>
            </a:r>
            <a:r>
              <a:rPr lang="ru-RU" sz="1500" dirty="0" err="1" smtClean="0">
                <a:solidFill>
                  <a:srgbClr val="7F7F7F"/>
                </a:solidFill>
              </a:rPr>
              <a:t>mail</a:t>
            </a:r>
            <a:r>
              <a:rPr lang="ru-RU" sz="1500" dirty="0" smtClean="0">
                <a:solidFill>
                  <a:srgbClr val="7F7F7F"/>
                </a:solidFill>
              </a:rPr>
              <a:t>: nreg@unatlib.org.ru</a:t>
            </a:r>
          </a:p>
          <a:p>
            <a:pPr>
              <a:defRPr/>
            </a:pPr>
            <a:r>
              <a:rPr lang="ru-RU" sz="1500" b="1" dirty="0" smtClean="0">
                <a:solidFill>
                  <a:srgbClr val="7F7F7F"/>
                </a:solidFill>
              </a:rPr>
              <a:t>www.unatlib.ru</a:t>
            </a:r>
            <a:endParaRPr lang="ru-RU" sz="15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CE75-976A-4B9C-8AC9-55489BD04A9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02.12.2022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E914-E0F5-4F10-820C-78415FB0EF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B7D2-8209-4649-8B09-340F79A710A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02.12.2022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A702-38A0-4B6D-96A2-AB6BDBEB960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6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7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4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3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4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B4A2-10B6-4468-B293-5E45A8C7F57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3C9E-32F4-4B17-9AE9-743F372D9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0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208" y="2564904"/>
            <a:ext cx="7128792" cy="23762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Имидж сотрудника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Национальной библиотеки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Удмуртской Республики: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адаптация к текущим реалиям и изменениям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7200800" cy="146456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Алексеева Надежда Владимировна,</a:t>
            </a:r>
          </a:p>
          <a:p>
            <a:pPr algn="r"/>
            <a:r>
              <a:rPr lang="ru-RU" sz="2400" dirty="0" smtClean="0"/>
              <a:t>заведующая научно-методическим отделом</a:t>
            </a:r>
          </a:p>
          <a:p>
            <a:pPr algn="r"/>
            <a:r>
              <a:rPr lang="ru-RU" sz="2400" dirty="0" smtClean="0"/>
              <a:t>Национальной </a:t>
            </a:r>
            <a:r>
              <a:rPr lang="ru-RU" sz="2400" dirty="0"/>
              <a:t>библиотеки</a:t>
            </a:r>
          </a:p>
          <a:p>
            <a:pPr algn="r"/>
            <a:r>
              <a:rPr lang="ru-RU" sz="2400" dirty="0"/>
              <a:t>Удмуртской Республики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31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Сунцова\к коллегии МК\2022\Лит.фест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7748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571500"/>
            <a:ext cx="4056635" cy="29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056635" cy="292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Дни литературы муниципальных образований в Удмуртской Республике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" y="2254028"/>
            <a:ext cx="4202741" cy="31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33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14473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r="12483"/>
          <a:stretch/>
        </p:blipFill>
        <p:spPr bwMode="auto">
          <a:xfrm>
            <a:off x="467544" y="476672"/>
            <a:ext cx="8074351" cy="598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574" r="10828"/>
          <a:stretch/>
        </p:blipFill>
        <p:spPr bwMode="auto">
          <a:xfrm>
            <a:off x="212607" y="332656"/>
            <a:ext cx="8751881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2574" r="10827"/>
          <a:stretch/>
        </p:blipFill>
        <p:spPr bwMode="auto">
          <a:xfrm>
            <a:off x="306651" y="458560"/>
            <a:ext cx="8657837" cy="60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1080120"/>
          </a:xfrm>
        </p:spPr>
        <p:txBody>
          <a:bodyPr/>
          <a:lstStyle/>
          <a:p>
            <a:r>
              <a:rPr lang="ru-RU" dirty="0" smtClean="0"/>
              <a:t>Мероприятиями </a:t>
            </a:r>
            <a:r>
              <a:rPr lang="ru-RU" dirty="0"/>
              <a:t>по </a:t>
            </a:r>
            <a:r>
              <a:rPr lang="ru-RU" dirty="0" smtClean="0"/>
              <a:t>продвижению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книги и чтения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региональный отборочный тур ежегодного Чемпионата по чтению вслух на русском языке «Открой Рот»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XI Межрегиональный конкурс литературных переводов «Перевод в поле многоязычия»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Фестиваль науки в Национальной библиотеке УР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III Республиканский научный </a:t>
            </a:r>
            <a:r>
              <a:rPr lang="ru-RU" sz="2000" dirty="0" err="1"/>
              <a:t>слэм</a:t>
            </a:r>
            <a:r>
              <a:rPr lang="ru-RU" sz="2000" dirty="0"/>
              <a:t> молодых ученых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проект «Татьянин день в </a:t>
            </a:r>
            <a:r>
              <a:rPr lang="ru-RU" sz="2000" dirty="0" smtClean="0"/>
              <a:t>Национальной </a:t>
            </a:r>
            <a:r>
              <a:rPr lang="ru-RU" sz="2000" dirty="0"/>
              <a:t>библиотеке</a:t>
            </a:r>
            <a:r>
              <a:rPr lang="ru-RU" sz="2000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…….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54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1080120"/>
          </a:xfrm>
        </p:spPr>
        <p:txBody>
          <a:bodyPr/>
          <a:lstStyle/>
          <a:p>
            <a:r>
              <a:rPr lang="ru-RU" dirty="0" smtClean="0"/>
              <a:t>Клубы </a:t>
            </a:r>
            <a:r>
              <a:rPr lang="ru-RU" dirty="0"/>
              <a:t>и лектории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95536" y="980729"/>
            <a:ext cx="8568951" cy="5040660"/>
          </a:xfrm>
        </p:spPr>
        <p:txBody>
          <a:bodyPr/>
          <a:lstStyle/>
          <a:p>
            <a:r>
              <a:rPr lang="ru-RU" sz="2000" dirty="0"/>
              <a:t>клуб «Край Удмуртский</a:t>
            </a:r>
            <a:r>
              <a:rPr lang="ru-RU" sz="2000" dirty="0" smtClean="0"/>
              <a:t>» и разговорный </a:t>
            </a:r>
            <a:r>
              <a:rPr lang="ru-RU" sz="2000" dirty="0"/>
              <a:t>клуб удмуртского языка «</a:t>
            </a:r>
            <a:r>
              <a:rPr lang="ru-RU" sz="2000" dirty="0" err="1"/>
              <a:t>Кубо</a:t>
            </a:r>
            <a:r>
              <a:rPr lang="ru-RU" sz="2000" dirty="0"/>
              <a:t>»</a:t>
            </a:r>
          </a:p>
          <a:p>
            <a:r>
              <a:rPr lang="ru-RU" sz="2000" dirty="0"/>
              <a:t>клуб «Книжный четверг</a:t>
            </a:r>
            <a:r>
              <a:rPr lang="ru-RU" sz="2000" dirty="0" smtClean="0"/>
              <a:t>» и «</a:t>
            </a:r>
            <a:r>
              <a:rPr lang="ru-RU" sz="2000" dirty="0"/>
              <a:t>Литературная гостиная»</a:t>
            </a:r>
          </a:p>
          <a:p>
            <a:r>
              <a:rPr lang="ru-RU" sz="2000" dirty="0"/>
              <a:t>лингвистический клуб «Глобус»</a:t>
            </a:r>
          </a:p>
          <a:p>
            <a:r>
              <a:rPr lang="ru-RU" sz="2000" dirty="0"/>
              <a:t>психологический клуб</a:t>
            </a:r>
          </a:p>
          <a:p>
            <a:r>
              <a:rPr lang="ru-RU" sz="2000" dirty="0"/>
              <a:t>клуба «Коллекционер»</a:t>
            </a:r>
          </a:p>
          <a:p>
            <a:r>
              <a:rPr lang="ru-RU" sz="2000" dirty="0"/>
              <a:t>клубы «Маленькая страна», «Рука в руке», «В кругу друзей», «</a:t>
            </a:r>
            <a:r>
              <a:rPr lang="ru-RU" sz="2000" dirty="0" err="1"/>
              <a:t>Rе</a:t>
            </a:r>
            <a:r>
              <a:rPr lang="ru-RU" sz="2000" dirty="0"/>
              <a:t>–Актив», Центр социокультурной реабилитации </a:t>
            </a:r>
            <a:r>
              <a:rPr lang="ru-RU" sz="2000" dirty="0" smtClean="0"/>
              <a:t>детей-инвалидов</a:t>
            </a:r>
          </a:p>
          <a:p>
            <a:endParaRPr lang="ru-RU" sz="2000" dirty="0"/>
          </a:p>
          <a:p>
            <a:r>
              <a:rPr lang="ru-RU" sz="2000" dirty="0"/>
              <a:t>цикл лекций «Размышления о русской литературе»</a:t>
            </a:r>
          </a:p>
          <a:p>
            <a:r>
              <a:rPr lang="ru-RU" sz="2000" dirty="0"/>
              <a:t>лекторий «Писатели – юбиляры года»</a:t>
            </a:r>
          </a:p>
          <a:p>
            <a:r>
              <a:rPr lang="ru-RU" sz="2000" dirty="0"/>
              <a:t>практико-ориентированный курс для начинающих генеалогов «Древо родословия»</a:t>
            </a:r>
          </a:p>
          <a:p>
            <a:r>
              <a:rPr lang="ru-RU" sz="2000" dirty="0"/>
              <a:t>цикл лекций-практикумов «Я – ты и многие иные» и </a:t>
            </a:r>
            <a:r>
              <a:rPr lang="ru-RU" sz="2000" dirty="0" smtClean="0"/>
              <a:t>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7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r="5035"/>
          <a:stretch/>
        </p:blipFill>
        <p:spPr bwMode="auto">
          <a:xfrm>
            <a:off x="251520" y="908720"/>
            <a:ext cx="8604601" cy="53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3861"/>
          <a:stretch/>
        </p:blipFill>
        <p:spPr bwMode="auto">
          <a:xfrm>
            <a:off x="2891746" y="-27384"/>
            <a:ext cx="62887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3586"/>
          <a:stretch/>
        </p:blipFill>
        <p:spPr bwMode="auto">
          <a:xfrm>
            <a:off x="-1" y="3284984"/>
            <a:ext cx="5821541" cy="3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10222"/>
          <a:stretch/>
        </p:blipFill>
        <p:spPr bwMode="auto">
          <a:xfrm>
            <a:off x="611560" y="953858"/>
            <a:ext cx="7920880" cy="57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472608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Имидж – это: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00113" y="1412776"/>
            <a:ext cx="7920359" cy="4608612"/>
          </a:xfrm>
        </p:spPr>
        <p:txBody>
          <a:bodyPr/>
          <a:lstStyle/>
          <a:p>
            <a:r>
              <a:rPr lang="ru-RU" sz="2000" dirty="0"/>
              <a:t>(от англ. </a:t>
            </a:r>
            <a:r>
              <a:rPr lang="ru-RU" sz="2000" dirty="0" err="1"/>
              <a:t>Image</a:t>
            </a:r>
            <a:r>
              <a:rPr lang="ru-RU" sz="2000" dirty="0"/>
              <a:t> – «образ», «изображение», «отражение»)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образ </a:t>
            </a:r>
            <a:r>
              <a:rPr lang="ru-RU" sz="2000" dirty="0"/>
              <a:t>какого-либо лица, предмета или явления, создаваемый умышленно с целью направленного психологического </a:t>
            </a:r>
            <a:r>
              <a:rPr lang="ru-RU" sz="2000" dirty="0" smtClean="0"/>
              <a:t>воздействия;</a:t>
            </a:r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dirty="0" smtClean="0"/>
              <a:t>представление</a:t>
            </a:r>
            <a:r>
              <a:rPr lang="ru-RU" sz="2000" dirty="0"/>
              <a:t>, мнение, образ, сложившиеся в обществе о каком-либо объекте (человеке, организации, товаре</a:t>
            </a:r>
            <a:r>
              <a:rPr lang="ru-RU" sz="2000" dirty="0" smtClean="0"/>
              <a:t>)</a:t>
            </a:r>
            <a:r>
              <a:rPr lang="ru-RU" sz="2000" dirty="0" smtClean="0">
                <a:solidFill>
                  <a:schemeClr val="bg2"/>
                </a:solidFill>
              </a:rPr>
              <a:t>;</a:t>
            </a:r>
          </a:p>
          <a:p>
            <a:r>
              <a:rPr lang="ru-RU" sz="2000" dirty="0" smtClean="0"/>
              <a:t>индивидуальный </a:t>
            </a:r>
            <a:r>
              <a:rPr lang="ru-RU" sz="2000" dirty="0"/>
              <a:t>стиль, облик, характеризующий лицо, группу лиц, учреждение и т.п</a:t>
            </a:r>
            <a:r>
              <a:rPr lang="ru-RU" sz="2000" dirty="0" smtClean="0"/>
              <a:t>.;</a:t>
            </a:r>
            <a:endParaRPr lang="ru-RU" sz="2000" dirty="0"/>
          </a:p>
          <a:p>
            <a:r>
              <a:rPr lang="ru-RU" sz="2000" dirty="0" smtClean="0"/>
              <a:t>представление </a:t>
            </a:r>
            <a:r>
              <a:rPr lang="ru-RU" sz="2000" dirty="0"/>
              <a:t>других о личности и деятельности какого-либо </a:t>
            </a:r>
            <a:r>
              <a:rPr lang="ru-RU" sz="2000" dirty="0" smtClean="0"/>
              <a:t>человека;</a:t>
            </a:r>
            <a:endParaRPr lang="ru-RU" sz="2000" b="1" dirty="0"/>
          </a:p>
          <a:p>
            <a:r>
              <a:rPr lang="ru-RU" sz="2000" dirty="0"/>
              <a:t>совокупность представлений, сложившихся в общественном мнении о том, как должен вести себя человек в соответствии со своим </a:t>
            </a:r>
            <a:r>
              <a:rPr lang="ru-RU" sz="2000" dirty="0" smtClean="0"/>
              <a:t>статусом. </a:t>
            </a:r>
            <a:endParaRPr lang="ru-RU" sz="2000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4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Сунцова\к коллегии МК\2022\К модельны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7064"/>
            <a:ext cx="9144000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Сунцова\к коллегии МК\2022\Модельки\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34" y="1346648"/>
            <a:ext cx="2013902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Сунцова\к коллегии МК\2022\Модельки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7048"/>
            <a:ext cx="226755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Сунцова\к коллегии МК\2022\Модельки\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26" y="2177800"/>
            <a:ext cx="2764801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Сунцова\к коллегии МК\2022\Модельки\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0" y="4221248"/>
            <a:ext cx="226755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Сунцова\к коллегии МК\2022\Модельки\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2" y="3218776"/>
            <a:ext cx="2016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Сунцова\к коллегии МК\2022\Модельки\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2" y="5013336"/>
            <a:ext cx="2276895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:\Сунцова\к коллегии МК\2022\Модельки\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4" y="1490904"/>
            <a:ext cx="2016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D:\Сунцова\к коллегии МК\2022\Модельки\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261302" cy="16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5382" y="620688"/>
            <a:ext cx="5978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 14 модельных библиотек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поколения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92688" cy="648072"/>
          </a:xfrm>
        </p:spPr>
        <p:txBody>
          <a:bodyPr/>
          <a:lstStyle/>
          <a:p>
            <a:r>
              <a:rPr lang="ru-RU" sz="2000" dirty="0" smtClean="0"/>
              <a:t>РПО и библиотека: привычка работать вместе!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3529" y="980728"/>
            <a:ext cx="8496944" cy="50406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900" dirty="0" smtClean="0"/>
              <a:t>Месяцы напряженной работы</a:t>
            </a:r>
          </a:p>
          <a:p>
            <a:pPr marL="1257300" indent="-454025">
              <a:buFont typeface="Wingdings" pitchFamily="2" charset="2"/>
              <a:buChar char="Ø"/>
            </a:pPr>
            <a:r>
              <a:rPr lang="ru-RU" sz="1900" dirty="0" smtClean="0"/>
              <a:t>Абсолютное погружение команды РПО в проблемы каждой модернизированной муниципальной библиотеки</a:t>
            </a:r>
          </a:p>
          <a:p>
            <a:pPr marL="1257300" indent="-454025">
              <a:buFont typeface="Wingdings" pitchFamily="2" charset="2"/>
              <a:buChar char="Ø"/>
            </a:pPr>
            <a:endParaRPr lang="ru-RU" sz="1900" dirty="0" smtClean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Гибкость во взаимоотношениях со всеми участниками проекта</a:t>
            </a:r>
          </a:p>
          <a:p>
            <a:pPr>
              <a:buFont typeface="Wingdings" pitchFamily="2" charset="2"/>
              <a:buChar char="Ø"/>
            </a:pPr>
            <a:endParaRPr lang="ru-RU" sz="1900" dirty="0" smtClean="0"/>
          </a:p>
          <a:p>
            <a:pPr marL="1336675" indent="-533400">
              <a:buFont typeface="Wingdings" pitchFamily="2" charset="2"/>
              <a:buChar char="Ø"/>
            </a:pPr>
            <a:r>
              <a:rPr lang="ru-RU" sz="1900" dirty="0" smtClean="0"/>
              <a:t>Ведение проекта от идеи до логического завершения</a:t>
            </a:r>
          </a:p>
          <a:p>
            <a:pPr marL="1336675" indent="-533400">
              <a:buFont typeface="Wingdings" pitchFamily="2" charset="2"/>
              <a:buChar char="Ø"/>
            </a:pPr>
            <a:endParaRPr lang="ru-RU" sz="1900" dirty="0" smtClean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Мобильность в решении проблем, подготовка к обучению и мотивация коллектива библиотеки</a:t>
            </a:r>
          </a:p>
          <a:p>
            <a:pPr>
              <a:buFont typeface="Wingdings" pitchFamily="2" charset="2"/>
              <a:buChar char="Ø"/>
            </a:pPr>
            <a:endParaRPr lang="ru-RU" sz="1900" dirty="0" smtClean="0"/>
          </a:p>
          <a:p>
            <a:pPr marL="1257300">
              <a:buFont typeface="Wingdings" pitchFamily="2" charset="2"/>
              <a:buChar char="Ø"/>
            </a:pPr>
            <a:r>
              <a:rPr lang="ru-RU" sz="1900" dirty="0" smtClean="0"/>
              <a:t>Методическое сопровождение модернизации библиотек по различным направлениям: от анализа учредительных документов библиотек-участниц до сопровождения закупок</a:t>
            </a:r>
          </a:p>
          <a:p>
            <a:pPr marL="1257300">
              <a:buFont typeface="Wingdings" pitchFamily="2" charset="2"/>
              <a:buChar char="Ø"/>
            </a:pPr>
            <a:endParaRPr lang="ru-RU" sz="1900" dirty="0" smtClean="0"/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От мониторинга технического состояния зданий и помощи в составлении локальных смет до подбора мебели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319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24591" r="18621" b="14429"/>
          <a:stretch/>
        </p:blipFill>
        <p:spPr>
          <a:xfrm>
            <a:off x="50528" y="1052736"/>
            <a:ext cx="8913960" cy="52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Preza_Ru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28813" y="2780928"/>
            <a:ext cx="6858000" cy="151216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3"/>
                </a:solidFill>
                <a:latin typeface="Myriad Pro" pitchFamily="34" charset="0"/>
                <a:ea typeface="+mj-ea"/>
                <a:cs typeface="+mj-cs"/>
              </a:rPr>
              <a:t>Спасибо </a:t>
            </a:r>
            <a:r>
              <a:rPr lang="ru-RU" sz="3000" b="1" dirty="0">
                <a:solidFill>
                  <a:schemeClr val="accent3"/>
                </a:solidFill>
                <a:latin typeface="Myriad Pro" pitchFamily="34" charset="0"/>
                <a:ea typeface="+mj-ea"/>
                <a:cs typeface="+mj-cs"/>
              </a:rPr>
              <a:t>за </a:t>
            </a:r>
            <a:r>
              <a:rPr lang="ru-RU" sz="3000" b="1" dirty="0" smtClean="0">
                <a:solidFill>
                  <a:schemeClr val="accent3"/>
                </a:solidFill>
                <a:latin typeface="Myriad Pro" pitchFamily="34" charset="0"/>
                <a:ea typeface="+mj-ea"/>
                <a:cs typeface="+mj-cs"/>
              </a:rPr>
              <a:t>внимание!</a:t>
            </a:r>
            <a:endParaRPr lang="ru-RU" sz="3000" b="1" dirty="0">
              <a:solidFill>
                <a:schemeClr val="accent3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57375" y="5572125"/>
            <a:ext cx="6858000" cy="107156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dirty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ул. Удмуртская, 199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dirty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тел.: +7 (3412) </a:t>
            </a:r>
            <a:r>
              <a:rPr lang="ru-RU" sz="1500" dirty="0" smtClean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65-22-71,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e-</a:t>
            </a:r>
            <a:r>
              <a:rPr lang="ru-RU" sz="1500" dirty="0" err="1" smtClean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mail</a:t>
            </a:r>
            <a:r>
              <a:rPr lang="ru-RU" sz="1500" dirty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: nreg@unatlib.org.ru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bg2"/>
                </a:solidFill>
                <a:latin typeface="Myriad Pro" pitchFamily="34" charset="0"/>
                <a:ea typeface="+mj-ea"/>
                <a:cs typeface="+mj-cs"/>
              </a:rPr>
              <a:t>www.unatlib.ru</a:t>
            </a:r>
            <a:endParaRPr lang="ru-RU" sz="1500" b="1" dirty="0">
              <a:solidFill>
                <a:schemeClr val="bg2"/>
              </a:solidFill>
              <a:latin typeface="Myriad Pro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00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92688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Национальная библиотека Удмуртской Республики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3529" y="1628800"/>
            <a:ext cx="8496944" cy="4392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ведущая универсальная научная общедоступная библиотека </a:t>
            </a:r>
            <a:r>
              <a:rPr lang="ru-RU" sz="2000" dirty="0"/>
              <a:t>для всех граждан </a:t>
            </a:r>
            <a:r>
              <a:rPr lang="ru-RU" sz="2000" dirty="0" smtClean="0"/>
              <a:t>республики;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выполняет функции:</a:t>
            </a:r>
          </a:p>
          <a:p>
            <a:pPr marL="808038" indent="-184150">
              <a:buFont typeface="Arial" pitchFamily="34" charset="0"/>
              <a:buChar char="•"/>
            </a:pPr>
            <a:r>
              <a:rPr lang="ru-RU" sz="2000" dirty="0" smtClean="0"/>
              <a:t>Книжной </a:t>
            </a:r>
            <a:r>
              <a:rPr lang="ru-RU" sz="2000" dirty="0"/>
              <a:t>палаты Удмуртской Республики, </a:t>
            </a:r>
            <a:endParaRPr lang="ru-RU" sz="2000" dirty="0" smtClean="0"/>
          </a:p>
          <a:p>
            <a:pPr marL="808038" indent="-184150">
              <a:buFont typeface="Arial" pitchFamily="34" charset="0"/>
              <a:buChar char="•"/>
            </a:pPr>
            <a:r>
              <a:rPr lang="ru-RU" sz="2000" dirty="0" smtClean="0"/>
              <a:t>регионального </a:t>
            </a:r>
            <a:r>
              <a:rPr lang="ru-RU" sz="2000" dirty="0"/>
              <a:t>центра по работе с книжными памятниками</a:t>
            </a:r>
            <a:r>
              <a:rPr lang="ru-RU" sz="2000" dirty="0" smtClean="0"/>
              <a:t>,</a:t>
            </a:r>
          </a:p>
          <a:p>
            <a:pPr marL="808038" indent="-1841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республиканского методического центра для 521 муниципальной общедоступной библиотеки.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является:</a:t>
            </a:r>
          </a:p>
          <a:p>
            <a:pPr marL="808038" indent="-184150">
              <a:buFont typeface="Arial" pitchFamily="34" charset="0"/>
              <a:buChar char="•"/>
            </a:pPr>
            <a:r>
              <a:rPr lang="ru-RU" sz="2000" dirty="0"/>
              <a:t>опорной базой Национального библиотечно-информационного центра ЛИБНЕТ, </a:t>
            </a:r>
          </a:p>
          <a:p>
            <a:pPr marL="808038" indent="-184150">
              <a:buFont typeface="Arial" pitchFamily="34" charset="0"/>
              <a:buChar char="•"/>
            </a:pPr>
            <a:r>
              <a:rPr lang="ru-RU" sz="2000" dirty="0"/>
              <a:t>частью единой системы информационно-библиотечного обслуживания населения России на основе интеграции собственного электронного каталога в Сводный каталог библиотек России</a:t>
            </a:r>
          </a:p>
        </p:txBody>
      </p:sp>
    </p:spTree>
    <p:extLst>
      <p:ext uri="{BB962C8B-B14F-4D97-AF65-F5344CB8AC3E}">
        <p14:creationId xmlns:p14="http://schemas.microsoft.com/office/powerpoint/2010/main" val="2696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92688" cy="648072"/>
          </a:xfrm>
        </p:spPr>
        <p:txBody>
          <a:bodyPr/>
          <a:lstStyle/>
          <a:p>
            <a:r>
              <a:rPr lang="ru-RU" sz="2800" dirty="0"/>
              <a:t>О</a:t>
            </a:r>
            <a:r>
              <a:rPr lang="ru-RU" sz="2800" dirty="0" smtClean="0"/>
              <a:t>тличительные элементы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в корпоративном стиле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r="32950" b="22732"/>
          <a:stretch/>
        </p:blipFill>
        <p:spPr bwMode="auto">
          <a:xfrm>
            <a:off x="494060" y="1801121"/>
            <a:ext cx="2047461" cy="20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3472"/>
          <a:stretch/>
        </p:blipFill>
        <p:spPr bwMode="auto">
          <a:xfrm>
            <a:off x="504000" y="4045189"/>
            <a:ext cx="3330000" cy="24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 b="26107"/>
          <a:stretch/>
        </p:blipFill>
        <p:spPr bwMode="auto">
          <a:xfrm>
            <a:off x="3347864" y="1828303"/>
            <a:ext cx="5538775" cy="287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92688" cy="648072"/>
          </a:xfrm>
        </p:spPr>
        <p:txBody>
          <a:bodyPr/>
          <a:lstStyle/>
          <a:p>
            <a:r>
              <a:rPr lang="ru-RU" sz="2000" dirty="0"/>
              <a:t>ПОЛОЖЕНИЕ о </a:t>
            </a:r>
            <a:r>
              <a:rPr lang="ru-RU" sz="2000" dirty="0" err="1"/>
              <a:t>дресс</a:t>
            </a:r>
            <a:r>
              <a:rPr lang="ru-RU" sz="2000" dirty="0"/>
              <a:t>-коде автономного </a:t>
            </a:r>
            <a:br>
              <a:rPr lang="ru-RU" sz="2000" dirty="0"/>
            </a:br>
            <a:r>
              <a:rPr lang="ru-RU" sz="2000" dirty="0"/>
              <a:t>учреждения культуры Удмуртской Республики «Национальная библиотека Удмуртской Республики»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3529" y="1628800"/>
            <a:ext cx="8496944" cy="439258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/>
              <a:t>Не рекомендуется находиться </a:t>
            </a:r>
            <a:r>
              <a:rPr lang="ru-RU" sz="2000" b="1" dirty="0"/>
              <a:t>на рабочем </a:t>
            </a:r>
            <a:r>
              <a:rPr lang="ru-RU" sz="2000" b="1" dirty="0" smtClean="0"/>
              <a:t>месте</a:t>
            </a:r>
            <a:r>
              <a:rPr lang="ru-RU" sz="2000" dirty="0" smtClean="0"/>
              <a:t>: </a:t>
            </a:r>
          </a:p>
          <a:p>
            <a:pPr marL="617538" algn="just"/>
            <a:r>
              <a:rPr lang="ru-RU" sz="2000" dirty="0" smtClean="0"/>
              <a:t>в блузках, </a:t>
            </a:r>
            <a:r>
              <a:rPr lang="ru-RU" sz="2000" dirty="0"/>
              <a:t>оголяющих живот, </a:t>
            </a:r>
            <a:r>
              <a:rPr lang="ru-RU" sz="2000" dirty="0" smtClean="0"/>
              <a:t> в прозрачных блузках; </a:t>
            </a:r>
          </a:p>
          <a:p>
            <a:pPr marL="617538" algn="just"/>
            <a:r>
              <a:rPr lang="ru-RU" sz="2000" dirty="0" smtClean="0"/>
              <a:t>в слишком коротких юбках </a:t>
            </a:r>
            <a:r>
              <a:rPr lang="ru-RU" sz="2000" dirty="0"/>
              <a:t>или </a:t>
            </a:r>
            <a:r>
              <a:rPr lang="ru-RU" sz="2000" dirty="0" smtClean="0"/>
              <a:t>юбках </a:t>
            </a:r>
            <a:r>
              <a:rPr lang="ru-RU" sz="2000" dirty="0"/>
              <a:t>со слишком высоким вырезом (минимальная длина юбки – 10 см выше колена); </a:t>
            </a:r>
            <a:endParaRPr lang="ru-RU" sz="2000" dirty="0" smtClean="0"/>
          </a:p>
          <a:p>
            <a:pPr marL="617538" algn="just"/>
            <a:r>
              <a:rPr lang="ru-RU" sz="2000" dirty="0" smtClean="0"/>
              <a:t>в </a:t>
            </a:r>
            <a:r>
              <a:rPr lang="ru-RU" sz="2000" dirty="0"/>
              <a:t>одежде с глубоким декольте; </a:t>
            </a:r>
            <a:endParaRPr lang="ru-RU" sz="2000" dirty="0" smtClean="0"/>
          </a:p>
          <a:p>
            <a:pPr marL="617538" algn="just"/>
            <a:r>
              <a:rPr lang="ru-RU" sz="2000" dirty="0" smtClean="0"/>
              <a:t>в </a:t>
            </a:r>
            <a:r>
              <a:rPr lang="ru-RU" sz="2000" dirty="0"/>
              <a:t>шортах и другой пляжной одежде, </a:t>
            </a:r>
            <a:r>
              <a:rPr lang="ru-RU" sz="2000" dirty="0" err="1"/>
              <a:t>капри</a:t>
            </a:r>
            <a:r>
              <a:rPr lang="ru-RU" sz="2000" dirty="0"/>
              <a:t> спортивного либо неделового стиля, в брюках неполной длины (мужчинам); </a:t>
            </a:r>
            <a:endParaRPr lang="ru-RU" sz="2000" dirty="0" smtClean="0"/>
          </a:p>
          <a:p>
            <a:pPr marL="617538" algn="just"/>
            <a:r>
              <a:rPr lang="ru-RU" sz="2000" dirty="0" smtClean="0"/>
              <a:t>в </a:t>
            </a:r>
            <a:r>
              <a:rPr lang="ru-RU" sz="2000" dirty="0"/>
              <a:t>спортивном костюме, спортивной форме; </a:t>
            </a:r>
            <a:endParaRPr lang="ru-RU" sz="2000" dirty="0" smtClean="0"/>
          </a:p>
          <a:p>
            <a:pPr marL="617538" algn="just"/>
            <a:r>
              <a:rPr lang="ru-RU" sz="2000" dirty="0" smtClean="0"/>
              <a:t>в </a:t>
            </a:r>
            <a:r>
              <a:rPr lang="ru-RU" sz="2000" dirty="0"/>
              <a:t>джинсовой одежде, не соответствующей деловому стилю; в майке, топике и одежде с открытой спиной.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/>
              <a:t>Запрещено:</a:t>
            </a:r>
          </a:p>
          <a:p>
            <a:pPr marL="623888" indent="-361950" algn="just"/>
            <a:r>
              <a:rPr lang="ru-RU" sz="2000" dirty="0"/>
              <a:t>н</a:t>
            </a:r>
            <a:r>
              <a:rPr lang="ru-RU" sz="2000" dirty="0" smtClean="0"/>
              <a:t>ошение </a:t>
            </a:r>
            <a:r>
              <a:rPr lang="ru-RU" sz="2000" dirty="0"/>
              <a:t>спортивной, пляжной, домашней обуви (кеды, кроссовки, сланцы, тапочки и пр</a:t>
            </a:r>
            <a:r>
              <a:rPr lang="ru-RU" sz="2000" dirty="0" smtClean="0"/>
              <a:t>.). </a:t>
            </a:r>
            <a:r>
              <a:rPr lang="ru-RU" sz="2000" dirty="0"/>
              <a:t>Спортивная обувь допускается в случае служебной необходимости.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36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648072"/>
          </a:xfrm>
        </p:spPr>
        <p:txBody>
          <a:bodyPr/>
          <a:lstStyle/>
          <a:p>
            <a:r>
              <a:rPr lang="ru-RU" sz="2000" dirty="0"/>
              <a:t>ПОЛОЖЕНИЕ о </a:t>
            </a:r>
            <a:r>
              <a:rPr lang="ru-RU" sz="2000" dirty="0" err="1"/>
              <a:t>дресс</a:t>
            </a:r>
            <a:r>
              <a:rPr lang="ru-RU" sz="2000" dirty="0"/>
              <a:t>-коде автономного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учреждения </a:t>
            </a:r>
            <a:r>
              <a:rPr lang="ru-RU" sz="2000" dirty="0"/>
              <a:t>культуры Удмуртской Республики «Национальная библиотека Удмуртской Республики»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3529" y="1628800"/>
            <a:ext cx="8496944" cy="4392588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15080"/>
              </p:ext>
            </p:extLst>
          </p:nvPr>
        </p:nvGraphicFramePr>
        <p:xfrm>
          <a:off x="611560" y="1556791"/>
          <a:ext cx="8208912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5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2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Официальный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дресс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-код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обязателен для работников, представляющих Библиотеку при посещении государственных органов и организаций, участии от лица Библиотеки в официальных встречах, торжественных мероприятиях.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  деловой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стиль одежды – строгие, преимущественно однотонные платья, юбки, блузки, брюки, рубашки, жилетки, костюмы.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Повседневный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дресс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-код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распространяется на работников Библиотеки для ежедневного использования в рамках исполнения ими должностных обязанностей.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     сдержанный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 элегантный стиль в одежде (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Smart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casual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Дресс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-код отделов обслуживания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распространяется на работников Библиотеки, осуществляющих функции обслуживания читателей Библиотеки; для упрощения идентификации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пользователями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Библиотеки работников отделов обслуживания, настроить клиентов на доверительное отношение к работнику отдела обслуживания,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должен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вызывать раздражение и других отрицательных эмоций клиентов.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     однотонный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белый (светлый) верх – блузка, кофта или жакет, темный низ – юбка или брюки, обязательно наличие отличительного элемента – шарфик (бантик) в корпоративном стиле Библиотеки.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Обязательно наличие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бейджа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с указанием должности, фамилии, имени, отчества работника.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92688" cy="648072"/>
          </a:xfrm>
        </p:spPr>
        <p:txBody>
          <a:bodyPr/>
          <a:lstStyle/>
          <a:p>
            <a:r>
              <a:rPr lang="ru-RU" sz="2000" dirty="0" smtClean="0"/>
              <a:t>Национальная электронная </a:t>
            </a:r>
            <a:r>
              <a:rPr lang="ru-RU" sz="2000" dirty="0"/>
              <a:t>библиотека Удмуртской </a:t>
            </a:r>
            <a:r>
              <a:rPr lang="ru-RU" sz="2000" dirty="0" smtClean="0"/>
              <a:t>Республики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3529" y="1628800"/>
            <a:ext cx="8496944" cy="4392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4" y="1192087"/>
            <a:ext cx="8680077" cy="513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:\Сунцова\к коллегии МК\2022\Открытие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48" y="332656"/>
            <a:ext cx="336560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Сунцова\к коллегии МК\2022\Открытие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" y="4005064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Сунцова\к коллегии МК\2022\Открытие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Сунцова\к коллегии МК\2022\Открытие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69" y="4005064"/>
            <a:ext cx="364462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Сунцова\к коллегии МК\2022\Открытие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78" y="2094582"/>
            <a:ext cx="3819444" cy="266883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Сунцова\к коллегии МК\2022\Лит.фест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45023"/>
            <a:ext cx="3792593" cy="28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Сунцова\к коллегии МК\2022\Лит.фест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976"/>
            <a:ext cx="379259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bur">
  <a:themeElements>
    <a:clrScheme name="NBUR">
      <a:dk1>
        <a:sysClr val="windowText" lastClr="000000"/>
      </a:dk1>
      <a:lt1>
        <a:srgbClr val="FFFFFF"/>
      </a:lt1>
      <a:dk2>
        <a:srgbClr val="3F3F3F"/>
      </a:dk2>
      <a:lt2>
        <a:srgbClr val="7F7F7F"/>
      </a:lt2>
      <a:accent1>
        <a:srgbClr val="BFBFBF"/>
      </a:accent1>
      <a:accent2>
        <a:srgbClr val="D8D8D8"/>
      </a:accent2>
      <a:accent3>
        <a:srgbClr val="FF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bur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797</Words>
  <Application>Microsoft Office PowerPoint</Application>
  <PresentationFormat>Экран (4:3)</PresentationFormat>
  <Paragraphs>95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HelveticaNeueCyr</vt:lpstr>
      <vt:lpstr>Myriad Pro</vt:lpstr>
      <vt:lpstr>Times New Roman</vt:lpstr>
      <vt:lpstr>Wingdings</vt:lpstr>
      <vt:lpstr>Тема Office</vt:lpstr>
      <vt:lpstr>nbur</vt:lpstr>
      <vt:lpstr>Имидж сотрудника  Национальной библиотеки  Удмуртской Республики:  адаптация к текущим реалиям и изменениям </vt:lpstr>
      <vt:lpstr>Имидж – это: </vt:lpstr>
      <vt:lpstr>Национальная библиотека Удмуртской Республики </vt:lpstr>
      <vt:lpstr>Отличительные элементы  в корпоративном стиле </vt:lpstr>
      <vt:lpstr>ПОЛОЖЕНИЕ о дресс-коде автономного  учреждения культуры Удмуртской Республики «Национальная библиотека Удмуртской Республики» </vt:lpstr>
      <vt:lpstr>ПОЛОЖЕНИЕ о дресс-коде автономного  учреждения культуры Удмуртской Республики «Национальная библиотека Удмуртской Республики» </vt:lpstr>
      <vt:lpstr>Национальная электронная библиотека Удмуртской Республики </vt:lpstr>
      <vt:lpstr>Презентация PowerPoint</vt:lpstr>
      <vt:lpstr>Презентация PowerPoint</vt:lpstr>
      <vt:lpstr>Презентация PowerPoint</vt:lpstr>
      <vt:lpstr>Дни литературы муниципальных образований в Удмуртской Республике</vt:lpstr>
      <vt:lpstr>Презентация PowerPoint</vt:lpstr>
      <vt:lpstr>Презентация PowerPoint</vt:lpstr>
      <vt:lpstr>Презентация PowerPoint</vt:lpstr>
      <vt:lpstr>Мероприятиями по продвижению  книги и чтения </vt:lpstr>
      <vt:lpstr>Клубы и лектории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РПО и библиотека: привычка работать вместе! </vt:lpstr>
      <vt:lpstr>Презентация PowerPoint</vt:lpstr>
      <vt:lpstr>Презентация PowerPoint</vt:lpstr>
    </vt:vector>
  </TitlesOfParts>
  <Company>ГОУВПО Удмуртский государственный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Сунцова</dc:creator>
  <cp:lastModifiedBy>user</cp:lastModifiedBy>
  <cp:revision>101</cp:revision>
  <dcterms:created xsi:type="dcterms:W3CDTF">2020-02-13T12:12:34Z</dcterms:created>
  <dcterms:modified xsi:type="dcterms:W3CDTF">2022-12-02T05:02:36Z</dcterms:modified>
</cp:coreProperties>
</file>