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8" r:id="rId2"/>
    <p:sldId id="259" r:id="rId3"/>
    <p:sldId id="260" r:id="rId4"/>
    <p:sldId id="263" r:id="rId5"/>
    <p:sldId id="264" r:id="rId6"/>
    <p:sldId id="355" r:id="rId7"/>
    <p:sldId id="265" r:id="rId8"/>
    <p:sldId id="266" r:id="rId9"/>
    <p:sldId id="267" r:id="rId10"/>
    <p:sldId id="325" r:id="rId11"/>
    <p:sldId id="326" r:id="rId12"/>
    <p:sldId id="356" r:id="rId13"/>
    <p:sldId id="268" r:id="rId14"/>
    <p:sldId id="269" r:id="rId15"/>
    <p:sldId id="270" r:id="rId16"/>
    <p:sldId id="357" r:id="rId17"/>
    <p:sldId id="358" r:id="rId18"/>
    <p:sldId id="359" r:id="rId19"/>
    <p:sldId id="315" r:id="rId20"/>
    <p:sldId id="316" r:id="rId21"/>
    <p:sldId id="271" r:id="rId22"/>
    <p:sldId id="272" r:id="rId23"/>
    <p:sldId id="273" r:id="rId24"/>
    <p:sldId id="318" r:id="rId25"/>
    <p:sldId id="360" r:id="rId26"/>
    <p:sldId id="361" r:id="rId27"/>
    <p:sldId id="274" r:id="rId28"/>
    <p:sldId id="319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354" r:id="rId54"/>
    <p:sldId id="299" r:id="rId55"/>
    <p:sldId id="300" r:id="rId56"/>
    <p:sldId id="301" r:id="rId57"/>
    <p:sldId id="351" r:id="rId58"/>
    <p:sldId id="350" r:id="rId59"/>
    <p:sldId id="35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257" r:id="rId72"/>
    <p:sldId id="320" r:id="rId73"/>
    <p:sldId id="349" r:id="rId74"/>
    <p:sldId id="321" r:id="rId75"/>
    <p:sldId id="322" r:id="rId76"/>
    <p:sldId id="323" r:id="rId77"/>
    <p:sldId id="324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515"/>
    <a:srgbClr val="ED8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Экология</c:v>
                </c:pt>
                <c:pt idx="1">
                  <c:v>Строительство и архитектура</c:v>
                </c:pt>
                <c:pt idx="2">
                  <c:v>Радиотехника, электроника, автоматика, связь</c:v>
                </c:pt>
                <c:pt idx="3">
                  <c:v>Биология, медицинская техника</c:v>
                </c:pt>
                <c:pt idx="4">
                  <c:v>Исследования космоса</c:v>
                </c:pt>
                <c:pt idx="5">
                  <c:v>Химия, химические технологии</c:v>
                </c:pt>
                <c:pt idx="6">
                  <c:v>Математика, физика</c:v>
                </c:pt>
                <c:pt idx="7">
                  <c:v>Экономика, организация управления, </c:v>
                </c:pt>
                <c:pt idx="8">
                  <c:v>Общие вопросы техники, НТИ, программирование</c:v>
                </c:pt>
                <c:pt idx="9">
                  <c:v>Подписка по сохраненным запросам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63</c:v>
                </c:pt>
                <c:pt idx="1">
                  <c:v>67</c:v>
                </c:pt>
                <c:pt idx="2">
                  <c:v>72</c:v>
                </c:pt>
                <c:pt idx="3">
                  <c:v>74</c:v>
                </c:pt>
                <c:pt idx="4">
                  <c:v>76</c:v>
                </c:pt>
                <c:pt idx="5">
                  <c:v>76</c:v>
                </c:pt>
                <c:pt idx="6">
                  <c:v>84</c:v>
                </c:pt>
                <c:pt idx="7">
                  <c:v>131</c:v>
                </c:pt>
                <c:pt idx="8">
                  <c:v>169</c:v>
                </c:pt>
                <c:pt idx="9">
                  <c:v>1567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2F-407C-BEA6-99E20EEDE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694720"/>
        <c:axId val="342397312"/>
      </c:barChart>
      <c:catAx>
        <c:axId val="3396947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42397312"/>
        <c:crosses val="autoZero"/>
        <c:auto val="1"/>
        <c:lblAlgn val="ctr"/>
        <c:lblOffset val="10"/>
        <c:tickLblSkip val="1"/>
        <c:noMultiLvlLbl val="0"/>
      </c:catAx>
      <c:valAx>
        <c:axId val="3423973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969472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0.02391</cdr:x>
      <cdr:y>0.01887</cdr:y>
    </cdr:from>
    <cdr:to>
      <cdr:x>0.46218</cdr:x>
      <cdr:y>0.13208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216024" y="72008"/>
          <a:ext cx="3960440" cy="43204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FF9934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81172-56F6-4994-A45B-671A2021DFB5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F0642-0A0E-4A8B-9A18-C1D7082B2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2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Библиотекари всегда старались</a:t>
            </a:r>
            <a:r>
              <a:rPr lang="ru-RU" baseline="0" dirty="0" smtClean="0"/>
              <a:t> учитывать персональные информационные потребности своих читателей. А читатели ходили к конкретным библиотекарям/библиографам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28DE0-C8EC-4B21-91F4-F927B6B3B0B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6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28DE0-C8EC-4B21-91F4-F927B6B3B0B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2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28DE0-C8EC-4B21-91F4-F927B6B3B0B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2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28DE0-C8EC-4B21-91F4-F927B6B3B0B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28DE0-C8EC-4B21-91F4-F927B6B3B0B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19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28DE0-C8EC-4B21-91F4-F927B6B3B0B2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6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28DE0-C8EC-4B21-91F4-F927B6B3B0B2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9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2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4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9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7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9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7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41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97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01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3233-CA34-415A-B124-30503DE72AA7}" type="datetimeFigureOut">
              <a:rPr lang="ru-RU" smtClean="0"/>
              <a:t>02.12.2022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EB810-314A-4199-BA98-3DFE30CC3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8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olushakova@mail.ru" TargetMode="External"/><Relationship Id="rId2" Type="http://schemas.openxmlformats.org/officeDocument/2006/relationships/hyperlink" Target="mailto:obu@gpntb.ru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channel/24743204" TargetMode="External"/><Relationship Id="rId2" Type="http://schemas.openxmlformats.org/officeDocument/2006/relationships/hyperlink" Target="https://www.elibrary.ru/author_profile.asp?id=696736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/>
          <a:stretch/>
        </p:blipFill>
        <p:spPr>
          <a:xfrm>
            <a:off x="-63561" y="-44757"/>
            <a:ext cx="12289367" cy="6912769"/>
          </a:xfrm>
          <a:prstGeom prst="rect">
            <a:avLst/>
          </a:prstGeom>
          <a:noFill/>
          <a:effectLst>
            <a:outerShdw blurRad="50800" dist="12700" dir="1800000" algn="ctr" rotWithShape="0">
              <a:srgbClr val="000000">
                <a:alpha val="43137"/>
              </a:srgbClr>
            </a:outerShdw>
            <a:reflection blurRad="241300" stA="43000" endPos="65000" dist="508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41843" y="-44757"/>
            <a:ext cx="12289367" cy="699140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69869" y="6371332"/>
            <a:ext cx="12317393" cy="573283"/>
          </a:xfrm>
          <a:prstGeom prst="rect">
            <a:avLst/>
          </a:prstGeom>
          <a:solidFill>
            <a:srgbClr val="FF9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9" y="384839"/>
            <a:ext cx="754364" cy="519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2700" y="311557"/>
            <a:ext cx="1958229" cy="63607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13059" y="1124744"/>
            <a:ext cx="11548616" cy="0"/>
          </a:xfrm>
          <a:prstGeom prst="line">
            <a:avLst/>
          </a:prstGeom>
          <a:ln w="3810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дзаголовок 6"/>
          <p:cNvSpPr txBox="1">
            <a:spLocks/>
          </p:cNvSpPr>
          <p:nvPr/>
        </p:nvSpPr>
        <p:spPr>
          <a:xfrm>
            <a:off x="6521099" y="5394383"/>
            <a:ext cx="5340576" cy="854309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Ушакова Ольга Борисовна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заместитель генерального директора ГПНТБ России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библиотечной работе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67982" y="9352738"/>
            <a:ext cx="561335" cy="37240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300" i="1" dirty="0">
                <a:solidFill>
                  <a:schemeClr val="bg1"/>
                </a:solidFill>
              </a:rPr>
              <a:t>13 октября 2021 года, </a:t>
            </a:r>
            <a:r>
              <a:rPr lang="ru-RU" sz="1300" i="1" dirty="0" err="1">
                <a:solidFill>
                  <a:schemeClr val="bg1"/>
                </a:solidFill>
              </a:rPr>
              <a:t>вебинар</a:t>
            </a:r>
            <a:r>
              <a:rPr lang="ru-RU" sz="1300" i="1" dirty="0">
                <a:solidFill>
                  <a:schemeClr val="bg1"/>
                </a:solidFill>
              </a:rPr>
              <a:t> для Республики Чувашия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23782" y="1467816"/>
            <a:ext cx="10897741" cy="3587521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ED8F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Личные кабинеты </a:t>
            </a:r>
            <a:r>
              <a:rPr lang="ru-RU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читателей библиотек как форма дистанционного библиотечно-информационного обслуживания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6446838" y="215900"/>
            <a:ext cx="55451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100" i="1" dirty="0"/>
              <a:t>Региональная конференция Учебно-научной библиотеки им. В.А. Журавлёва</a:t>
            </a:r>
          </a:p>
          <a:p>
            <a:pPr algn="ctr"/>
            <a:r>
              <a:rPr lang="ru-RU" altLang="ru-RU" sz="1100" dirty="0"/>
              <a:t>«ТРАНСФОРМАЦИЯ ЭФФЕКТИВНОСТИ И СОВРЕМЕННЫЕ КОМПЕТЕНЦИИ СПЕЦИАЛИСТОВ ВУЗОВСКОЙ БИБЛИОТЕКИ»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7391400" y="6519862"/>
            <a:ext cx="4600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1200" i="1" dirty="0">
                <a:solidFill>
                  <a:srgbClr val="002060"/>
                </a:solidFill>
              </a:rPr>
              <a:t>2</a:t>
            </a:r>
            <a:r>
              <a:rPr lang="ru-RU" altLang="ru-RU" sz="1200" i="1" dirty="0" smtClean="0">
                <a:solidFill>
                  <a:srgbClr val="002060"/>
                </a:solidFill>
              </a:rPr>
              <a:t> декабря 2022 года, г. Ижевск, Удмуртская Республика</a:t>
            </a:r>
          </a:p>
        </p:txBody>
      </p:sp>
    </p:spTree>
    <p:extLst>
      <p:ext uri="{BB962C8B-B14F-4D97-AF65-F5344CB8AC3E}">
        <p14:creationId xmlns:p14="http://schemas.microsoft.com/office/powerpoint/2010/main" val="34322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67" y="270934"/>
            <a:ext cx="9711267" cy="631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4" y="268837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0" y="1"/>
            <a:ext cx="11733873" cy="681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3339" y="2564904"/>
            <a:ext cx="11905323" cy="4293096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20" y="543201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3728" cy="689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qrcoder.ru/code/?https%3A%2F%2Fconference.knorus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774" y="2521848"/>
            <a:ext cx="1910031" cy="191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2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390189"/>
            <a:ext cx="11531600" cy="3657600"/>
          </a:xfrm>
          <a:prstGeom prst="rect">
            <a:avLst/>
          </a:prstGeom>
          <a:solidFill>
            <a:schemeClr val="accent2"/>
          </a:solidFill>
          <a:ln>
            <a:solidFill>
              <a:srgbClr val="FF9934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4713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659"/>
            <a:ext cx="12192000" cy="627078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33" y="203200"/>
            <a:ext cx="3259667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3" y="1"/>
            <a:ext cx="10921675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744544" y="1293328"/>
            <a:ext cx="10896533" cy="2496277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7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0111" y="6165083"/>
            <a:ext cx="9628391" cy="89254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XIII МЕЖДУНАРОДНЫЙ САЛОН СРЕДСТВ ОБЕСПЕЧЕНИЯ БЕЗОПАСНОСТИ</a:t>
            </a: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lvl="0" algn="ctr"/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«КОМПЛЕКСНАЯ БЕЗОПАСНОСТЬ»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391477" y="315596"/>
            <a:ext cx="10369152" cy="9870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октября 2022 г. было проведено анкетирование слушателей Школы НАББ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19853" y="1417257"/>
            <a:ext cx="11340776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5" y="351637"/>
            <a:ext cx="701593" cy="483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230" y="1689941"/>
            <a:ext cx="6288021" cy="48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8" y="548681"/>
            <a:ext cx="10390049" cy="56522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2" y="260649"/>
            <a:ext cx="701593" cy="483345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583499" y="1412776"/>
            <a:ext cx="9985109" cy="960107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74" y="281420"/>
            <a:ext cx="8110839" cy="652872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447596" y="1700808"/>
            <a:ext cx="7918817" cy="768085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2" y="260649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696" y="1432883"/>
            <a:ext cx="5320381" cy="53492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работы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печатными источниками;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работы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результатами поиска;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виртуальных справок;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информирования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новых поступлениях;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доступа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электронным ресурсам;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обратной связи;</a:t>
            </a: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67688" y="164637"/>
            <a:ext cx="10468232" cy="1000024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Современный личный кабинет читателя может предоставлять сервисы:                                                    (1)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31676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7" y="354134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4"/>
          <p:cNvSpPr txBox="1">
            <a:spLocks/>
          </p:cNvSpPr>
          <p:nvPr/>
        </p:nvSpPr>
        <p:spPr>
          <a:xfrm>
            <a:off x="5615948" y="1509114"/>
            <a:ext cx="6081281" cy="5349213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lnSpc>
                <a:spcPct val="8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altLang="ru-RU" sz="29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сохранения, распечатки, отправки </a:t>
            </a:r>
            <a:r>
              <a:rPr lang="ru-RU" altLang="ru-RU" sz="2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altLang="ru-RU" sz="29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эл.почте</a:t>
            </a:r>
            <a:r>
              <a:rPr lang="ru-RU" altLang="ru-RU" sz="2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результатов поиска;</a:t>
            </a:r>
          </a:p>
          <a:p>
            <a:pPr defTabSz="1219170" eaLnBrk="0" fontAlgn="base" hangingPunct="0">
              <a:lnSpc>
                <a:spcPct val="8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altLang="ru-RU" sz="29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сохранения </a:t>
            </a:r>
            <a:r>
              <a:rPr lang="ru-RU" altLang="ru-RU" sz="2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результатов поиска в форматах библиографических менеджеров </a:t>
            </a:r>
            <a:r>
              <a:rPr lang="ru-RU" alt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altLang="ru-RU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Mendeley</a:t>
            </a:r>
            <a:r>
              <a:rPr lang="ru-RU" alt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altLang="ru-RU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EndNote</a:t>
            </a:r>
            <a:r>
              <a:rPr lang="ru-RU" alt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altLang="ru-RU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Zotero</a:t>
            </a:r>
            <a:r>
              <a:rPr lang="ru-RU" alt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altLang="ru-RU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RefWorks</a:t>
            </a:r>
            <a:r>
              <a:rPr lang="ru-RU" alt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др.);</a:t>
            </a:r>
          </a:p>
          <a:p>
            <a:pPr defTabSz="1219170" eaLnBrk="0" fontAlgn="base" hangingPunct="0">
              <a:lnSpc>
                <a:spcPct val="8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altLang="ru-RU" sz="29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изменения </a:t>
            </a:r>
            <a:r>
              <a:rPr lang="ru-RU" altLang="ru-RU" sz="2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личных </a:t>
            </a:r>
            <a:r>
              <a:rPr lang="ru-RU" altLang="ru-RU" sz="29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данных/смены </a:t>
            </a:r>
            <a:r>
              <a:rPr lang="ru-RU" altLang="ru-RU" sz="2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пароля;</a:t>
            </a:r>
          </a:p>
          <a:p>
            <a:pPr defTabSz="1219170" eaLnBrk="0" fontAlgn="base" hangingPunct="0">
              <a:lnSpc>
                <a:spcPct val="8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altLang="ru-RU" sz="29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доступа </a:t>
            </a:r>
            <a:r>
              <a:rPr lang="ru-RU" altLang="ru-RU" sz="29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полным текстам электронной библиотеки</a:t>
            </a:r>
            <a:r>
              <a:rPr lang="ru-RU" altLang="ru-RU" sz="29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ru-RU" sz="29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9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538059" y="1124744"/>
            <a:ext cx="11233151" cy="5184576"/>
          </a:xfrm>
          <a:prstGeom prst="rect">
            <a:avLst/>
          </a:prstGeom>
        </p:spPr>
        <p:txBody>
          <a:bodyPr vert="horz" lIns="121917" tIns="60958" rIns="121917" bIns="60958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9pPr>
          </a:lstStyle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4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Библиотеки хотят</a:t>
            </a:r>
            <a:r>
              <a:rPr lang="ru-RU" sz="48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чтобы человек воспользовался </a:t>
            </a:r>
            <a:r>
              <a:rPr lang="ru-RU" sz="4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именно их услугами </a:t>
            </a:r>
            <a:r>
              <a:rPr lang="ru-RU" sz="48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возникновении потребности в </a:t>
            </a:r>
            <a:r>
              <a:rPr lang="ru-RU" sz="4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информации</a:t>
            </a:r>
            <a:r>
              <a:rPr lang="ru-RU" sz="48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проведении интеллектуального </a:t>
            </a:r>
            <a:r>
              <a:rPr lang="ru-RU" sz="4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досуга</a:t>
            </a:r>
            <a:r>
              <a:rPr lang="ru-RU" sz="48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4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повышении своего </a:t>
            </a:r>
            <a:r>
              <a:rPr lang="ru-RU" sz="48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интеллектуального </a:t>
            </a:r>
            <a:r>
              <a:rPr lang="ru-RU" sz="48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уровня</a:t>
            </a:r>
            <a:r>
              <a:rPr lang="ru-RU" sz="48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80325" y="932723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80325" y="6405331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5" y="260649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1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696" y="1468871"/>
            <a:ext cx="5320381" cy="53492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«персонального библиотекаря»</a:t>
            </a:r>
            <a:r>
              <a:rPr lang="ru-RU" sz="2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7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услуг </a:t>
            </a:r>
            <a:r>
              <a:rPr lang="ru-RU" sz="2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МБА</a:t>
            </a:r>
            <a:r>
              <a:rPr lang="ru-RU" sz="2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записи на мероприятия</a:t>
            </a:r>
            <a:r>
              <a:rPr lang="ru-RU" sz="27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</a:t>
            </a:r>
            <a:r>
              <a:rPr lang="ru-RU" sz="27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екомендаций книг (на основе истории чтения читателя/других читателей);</a:t>
            </a:r>
            <a:endParaRPr lang="ru-RU" sz="2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2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заявки на комплектование библиотеки </a:t>
            </a:r>
            <a:r>
              <a:rPr lang="ru-RU" sz="27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книгой/ресурсом; </a:t>
            </a:r>
            <a:endParaRPr lang="ru-RU" sz="2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67688" y="164637"/>
            <a:ext cx="10468232" cy="1000024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Современный личный кабинет читателя может предоставлять сервисы:                                                  (2)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31676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7" y="354134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4"/>
          <p:cNvSpPr txBox="1">
            <a:spLocks/>
          </p:cNvSpPr>
          <p:nvPr/>
        </p:nvSpPr>
        <p:spPr>
          <a:xfrm>
            <a:off x="5999990" y="1328568"/>
            <a:ext cx="5601228" cy="5349213"/>
          </a:xfrm>
          <a:prstGeom prst="rect">
            <a:avLst/>
          </a:prstGeom>
        </p:spPr>
        <p:txBody>
          <a:bodyPr vert="horz" lIns="121917" tIns="60958" rIns="121917" bIns="60958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eaLnBrk="0" fontAlgn="base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предварительной записи на индивидуальные кабинеты/залы;</a:t>
            </a:r>
          </a:p>
          <a:p>
            <a:pPr defTabSz="1219170" eaLnBrk="0" fontAlgn="base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чата с библиотекарем;</a:t>
            </a:r>
          </a:p>
          <a:p>
            <a:pPr defTabSz="1219170" eaLnBrk="0" fontAlgn="base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информирования об изменении режима работы 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библиотеки/новости;</a:t>
            </a: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219170" eaLnBrk="0" fontAlgn="base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поделиться книгой/оставить отзыв;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оформления заявки на печать по требованию и т.д. и т.п.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28" y="1796819"/>
            <a:ext cx="10515600" cy="2830455"/>
          </a:xfrm>
        </p:spPr>
        <p:txBody>
          <a:bodyPr>
            <a:normAutofit fontScale="90000"/>
          </a:bodyPr>
          <a:lstStyle/>
          <a:p>
            <a:r>
              <a:rPr lang="ru-RU" sz="7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Личный кабинет читателя ГПНТБ России</a:t>
            </a:r>
            <a:r>
              <a:rPr lang="ru-RU" sz="7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7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59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Персонализация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16732" y="1124744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" y="364430"/>
            <a:ext cx="701593" cy="483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8325" y="294178"/>
            <a:ext cx="1807540" cy="62324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3726" y="5829267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5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8334" y="445360"/>
            <a:ext cx="5014301" cy="54983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ГПНТБ России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одна из крупнейших научно-технических библиотек, 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научно-исследовательский институт и информационный центр федерального значения.</a:t>
            </a:r>
          </a:p>
        </p:txBody>
      </p:sp>
      <p:pic>
        <p:nvPicPr>
          <p:cNvPr id="1026" name="Picture 2" descr="https://im0-tub-ru.yandex.net/i?id=66a8d8d165c39579cd27e0ae9552c0c1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" y="997199"/>
            <a:ext cx="663625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5" y="105588"/>
            <a:ext cx="701593" cy="483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177" y="35335"/>
            <a:ext cx="1807540" cy="62324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7381" y="6013978"/>
            <a:ext cx="5472608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Образована 17 октября 1958 года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9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5467" y="128522"/>
            <a:ext cx="10051983" cy="113301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Особенности фонда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1850" y="1508787"/>
            <a:ext cx="10928351" cy="5184576"/>
          </a:xfrm>
        </p:spPr>
        <p:txBody>
          <a:bodyPr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Печатный фонд формируется за счет получения обязательного экземпляра </a:t>
            </a:r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(только по профилю, за исключением литературно-художественных изданий и литературы по историческим и филологическим наукам).</a:t>
            </a:r>
          </a:p>
          <a:p>
            <a:pPr>
              <a:spcBef>
                <a:spcPts val="2400"/>
              </a:spcBef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Воспользоваться изданиями можно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только в читальных залах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на дом литература не выдается </a:t>
            </a:r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(основное здание + 6 отделений по Москве).</a:t>
            </a:r>
          </a:p>
          <a:p>
            <a:pPr>
              <a:spcBef>
                <a:spcPts val="2400"/>
              </a:spcBef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Активно работает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МБА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ММБА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Зарубежные электронные ресурсы </a:t>
            </a: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национальной подписке.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Отечественные электронные ресурсы 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приобретение.</a:t>
            </a:r>
          </a:p>
          <a:p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31371" y="1316765"/>
            <a:ext cx="11341100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52670"/>
            <a:ext cx="700617" cy="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1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5467" y="128522"/>
            <a:ext cx="10051983" cy="11330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Особенности электронного каталога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1850" y="1508787"/>
            <a:ext cx="10928351" cy="5184576"/>
          </a:xfrm>
        </p:spPr>
        <p:txBody>
          <a:bodyPr>
            <a:normAutofit fontScale="92500"/>
          </a:bodyPr>
          <a:lstStyle/>
          <a:p>
            <a:pPr>
              <a:spcBef>
                <a:spcPts val="24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Каталог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на сайте –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сводный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включает библиографические записи из ЭБ и ЭБС, на которые есть подписка.</a:t>
            </a:r>
          </a:p>
          <a:p>
            <a:pPr>
              <a:spcBef>
                <a:spcPts val="24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Записи в ЭК 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дедублицированы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Если издание есть в нескольких источниках, запись будет одна, а указаний на варианты доступа к нему будет несколько.</a:t>
            </a:r>
          </a:p>
          <a:p>
            <a:pPr>
              <a:spcBef>
                <a:spcPts val="24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все внешние ресурсы есть библиографические записи 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(включая индексы, ключевые слова, аннотации и т.п.) с гиперссылкой на ресурс.</a:t>
            </a:r>
          </a:p>
          <a:p>
            <a:pPr>
              <a:spcBef>
                <a:spcPts val="240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Видео,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размещенные на 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YouTube 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RuTube</a:t>
            </a:r>
            <a:r>
              <a:rPr lang="ru-RU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описаны в ЭК.</a:t>
            </a: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31371" y="1316765"/>
            <a:ext cx="11341100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52670"/>
            <a:ext cx="700617" cy="48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7" y="12772"/>
            <a:ext cx="11369614" cy="684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60717" y="5055079"/>
            <a:ext cx="11369614" cy="1802921"/>
          </a:xfrm>
          <a:prstGeom prst="roundRect">
            <a:avLst/>
          </a:prstGeom>
          <a:noFill/>
          <a:ln w="38100">
            <a:solidFill>
              <a:srgbClr val="EB8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82" y="161241"/>
            <a:ext cx="10515601" cy="636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130059" y="5124091"/>
            <a:ext cx="10800272" cy="1733909"/>
          </a:xfrm>
          <a:prstGeom prst="roundRect">
            <a:avLst/>
          </a:prstGeom>
          <a:noFill/>
          <a:ln w="38100">
            <a:solidFill>
              <a:srgbClr val="EB8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0004" y="1412776"/>
            <a:ext cx="10515600" cy="53492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с печатными источниками </a:t>
            </a:r>
            <a:r>
              <a:rPr lang="ru-RU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(книги на руках, история чтения, заказы);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с результатами поиска </a:t>
            </a:r>
            <a:r>
              <a:rPr lang="ru-RU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(сохраненные поисковые запросы, мои подборки);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Сервис помощи в поиске информации </a:t>
            </a:r>
            <a:r>
              <a:rPr lang="ru-RU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(виртуальная справка);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Сервис информирования о новых поступлениях </a:t>
            </a:r>
            <a:r>
              <a:rPr lang="ru-RU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(мои подписки, подписка на произвольную тему);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Сервис доступа к электронным ресурсам </a:t>
            </a:r>
            <a:r>
              <a:rPr lang="ru-RU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(лицензионные ресурсы);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Дискавери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-сервис</a:t>
            </a: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(сервис поиска одной строкой во внешних и лицензионных ресурсах);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Обратная связь.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67688" y="164637"/>
            <a:ext cx="10468232" cy="1000024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Сервисы личного кабинета читателя: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31676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7" y="354134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15413" y="1700808"/>
            <a:ext cx="10515600" cy="460851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Читатель, который получил </a:t>
            </a: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пластиковый читательский билет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имеет </a:t>
            </a: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полный доступ 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 всем ресурсам ГПНТБ России (включая </a:t>
            </a: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удаленный доступ к электронным ре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сурсам);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Читатель, зарегистрировавшийся </a:t>
            </a: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удалённо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имеет все сервисы, </a:t>
            </a: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кроме доступа к 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лицензионным </a:t>
            </a: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ресурсам.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1487488" y="260649"/>
            <a:ext cx="8845312" cy="92407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Два «формата» личного кабинета: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31676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" y="44938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6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9403" y="-76266"/>
            <a:ext cx="4992555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http://www.gpntb.ru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0" y="638496"/>
            <a:ext cx="8921916" cy="618166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58504" y="1988840"/>
            <a:ext cx="1679509" cy="1248139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39" y="260649"/>
            <a:ext cx="11040533" cy="876895"/>
          </a:xfrm>
        </p:spPr>
        <p:txBody>
          <a:bodyPr vert="horz" anchor="b">
            <a:noAutofit/>
          </a:bodyPr>
          <a:lstStyle/>
          <a:p>
            <a:pPr defTabSz="121917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ru-RU" sz="4800" b="1" cap="small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 вокруг </a:t>
            </a:r>
            <a:r>
              <a:rPr lang="ru-RU" sz="5300" b="1" cap="small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столько конкурентов…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13059" y="1604797"/>
            <a:ext cx="11329259" cy="4896544"/>
          </a:xfrm>
        </p:spPr>
        <p:txBody>
          <a:bodyPr vert="horz" wrap="square" lIns="121917" tIns="60958" rIns="121917" bIns="60958" numCol="1" anchor="t" anchorCtr="0" compatLnSpc="1">
            <a:normAutofit fontScale="77500" lnSpcReduction="20000"/>
          </a:bodyPr>
          <a:lstStyle/>
          <a:p>
            <a:pPr defTabSz="1219170" fontAlgn="base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>
                <a:schemeClr val="accent1"/>
              </a:buClr>
              <a:buSzPct val="70000"/>
              <a:defRPr/>
            </a:pPr>
            <a:r>
              <a:rPr lang="ru-RU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Интернет, социальные сети, каналы в мессенджерах…</a:t>
            </a:r>
          </a:p>
          <a:p>
            <a:pPr defTabSz="1219170" fontAlgn="base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>
                <a:schemeClr val="accent1"/>
              </a:buClr>
              <a:buSzPct val="70000"/>
              <a:defRPr/>
            </a:pPr>
            <a:r>
              <a:rPr lang="ru-RU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Телевизор…</a:t>
            </a:r>
          </a:p>
          <a:p>
            <a:pPr defTabSz="1219170" fontAlgn="base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>
                <a:schemeClr val="accent1"/>
              </a:buClr>
              <a:buSzPct val="70000"/>
              <a:defRPr/>
            </a:pPr>
            <a:r>
              <a:rPr lang="ru-RU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Книжные магазины </a:t>
            </a:r>
            <a:r>
              <a:rPr lang="ru-RU" sz="4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(и физические, и виртуальные)</a:t>
            </a:r>
            <a:r>
              <a:rPr lang="ru-RU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defTabSz="1219170" fontAlgn="base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>
                <a:schemeClr val="accent1"/>
              </a:buClr>
              <a:buSzPct val="70000"/>
              <a:defRPr/>
            </a:pPr>
            <a:r>
              <a:rPr lang="ru-RU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Торговые центры… </a:t>
            </a:r>
          </a:p>
          <a:p>
            <a:pPr defTabSz="1219170" fontAlgn="base">
              <a:lnSpc>
                <a:spcPct val="100000"/>
              </a:lnSpc>
              <a:spcBef>
                <a:spcPts val="3200"/>
              </a:spcBef>
              <a:spcAft>
                <a:spcPct val="0"/>
              </a:spcAft>
              <a:buClr>
                <a:schemeClr val="accent1"/>
              </a:buClr>
              <a:buSzPct val="70000"/>
              <a:defRPr/>
            </a:pPr>
            <a:r>
              <a:rPr lang="ru-RU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ru-RU" sz="4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центры </a:t>
            </a:r>
            <a:r>
              <a:rPr lang="ru-RU" sz="4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госуслуг</a:t>
            </a:r>
            <a:r>
              <a:rPr lang="ru-RU" sz="4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«Мои документы» … </a:t>
            </a:r>
            <a:r>
              <a:rPr lang="ru-RU" sz="4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т.п.</a:t>
            </a: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64058" indent="-364058" defTabSz="1219170" fontAlgn="base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endParaRPr lang="ru-RU" sz="32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13059" y="1316765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82" y="542237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401" y="-15815"/>
            <a:ext cx="7090745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с печатными источниками </a:t>
            </a: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7" y="814275"/>
            <a:ext cx="7378457" cy="6060876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639616" y="2948947"/>
            <a:ext cx="2016224" cy="960107"/>
          </a:xfrm>
          <a:prstGeom prst="roundRect">
            <a:avLst/>
          </a:prstGeom>
          <a:noFill/>
          <a:ln w="5715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-1945"/>
            <a:ext cx="11280576" cy="685634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76341" y="976576"/>
            <a:ext cx="1248139" cy="192021"/>
          </a:xfrm>
          <a:prstGeom prst="rect">
            <a:avLst/>
          </a:prstGeom>
          <a:solidFill>
            <a:srgbClr val="262C38"/>
          </a:solidFill>
          <a:ln>
            <a:solidFill>
              <a:srgbClr val="262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1371" y="1395235"/>
            <a:ext cx="1248139" cy="192021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-29437"/>
            <a:ext cx="11325047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016213" y="2800312"/>
            <a:ext cx="1440160" cy="480053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614" y="6756"/>
            <a:ext cx="3695733" cy="615553"/>
          </a:xfrm>
          <a:prstGeom prst="rect">
            <a:avLst/>
          </a:prstGeom>
          <a:solidFill>
            <a:schemeClr val="bg1"/>
          </a:solidFill>
          <a:ln w="28575">
            <a:solidFill>
              <a:srgbClr val="FF9934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История чтения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814" y="5829268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80" y="1879384"/>
            <a:ext cx="11761841" cy="309923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775520" y="2879248"/>
            <a:ext cx="4992555" cy="288032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35360" y="1067913"/>
            <a:ext cx="2880320" cy="615553"/>
          </a:xfrm>
          <a:prstGeom prst="rect">
            <a:avLst/>
          </a:prstGeom>
          <a:solidFill>
            <a:schemeClr val="bg1"/>
          </a:solidFill>
          <a:ln w="28575">
            <a:solidFill>
              <a:srgbClr val="FF9934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Мои заказы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24" y="35666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2" y="-35102"/>
            <a:ext cx="11186245" cy="689310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30275" y="10782"/>
            <a:ext cx="1245245" cy="292533"/>
          </a:xfrm>
          <a:prstGeom prst="roundRect">
            <a:avLst/>
          </a:prstGeom>
          <a:noFill/>
          <a:ln w="1905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60143" y="68627"/>
            <a:ext cx="2953493" cy="234688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60849" y="303315"/>
            <a:ext cx="953617" cy="1013451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43496" y="6501343"/>
            <a:ext cx="672184" cy="332683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943873" y="5479809"/>
            <a:ext cx="6195329" cy="136960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Информирование о новых поступлениях </a:t>
            </a:r>
          </a:p>
          <a:p>
            <a:pPr algn="ctr"/>
            <a:r>
              <a:rPr lang="ru-RU" sz="2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заранее определенным темам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51" y="6437170"/>
            <a:ext cx="564691" cy="38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-1"/>
            <a:ext cx="1037272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610" y="621331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64638"/>
            <a:ext cx="11023600" cy="557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43606" y="740701"/>
            <a:ext cx="768085" cy="288032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566" y="621331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5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25" y="836712"/>
            <a:ext cx="7381391" cy="6021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164637"/>
            <a:ext cx="85217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24" y="35666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9"/>
            <a:ext cx="12191045" cy="524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299448" y="2117599"/>
            <a:ext cx="864096" cy="384043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1584" y="2117599"/>
            <a:ext cx="2208245" cy="384043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23392" y="1369389"/>
            <a:ext cx="1344149" cy="288032"/>
          </a:xfrm>
          <a:prstGeom prst="roundRect">
            <a:avLst/>
          </a:prstGeom>
          <a:solidFill>
            <a:srgbClr val="262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001409" y="5257562"/>
            <a:ext cx="6195329" cy="160043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Информирование о новых поступлениях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</a:rPr>
              <a:t>по темам пользователей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13567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2" y="609219"/>
            <a:ext cx="9607009" cy="579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695733" y="3140969"/>
            <a:ext cx="576064" cy="621897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24" y="35666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380325" y="524173"/>
            <a:ext cx="11233151" cy="4703151"/>
          </a:xfrm>
          <a:prstGeom prst="rect">
            <a:avLst/>
          </a:prstGeom>
        </p:spPr>
        <p:txBody>
          <a:bodyPr vert="horz" lIns="121917" tIns="60958" rIns="121917" bIns="60958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9pPr>
          </a:lstStyle>
          <a:p>
            <a:pPr algn="ctr" defTabSz="1219170" eaLnBrk="1" fontAlgn="auto" hangingPunct="1">
              <a:spcAft>
                <a:spcPts val="0"/>
              </a:spcAft>
              <a:defRPr/>
            </a:pPr>
            <a:r>
              <a:rPr lang="ru-RU" sz="32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«…Как </a:t>
            </a: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приблизить</a:t>
            </a:r>
            <a:r>
              <a:rPr lang="ru-RU" sz="32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библиотеку к читателю? Каким способом внедрить хорошую, честную книгу в толпу, как </a:t>
            </a: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заинтересовать</a:t>
            </a:r>
            <a:r>
              <a:rPr lang="ru-RU" sz="32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книгой, как облегчить читателям возможно разумный выбор возможно хороших книг? Как </a:t>
            </a: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облегчить доступ </a:t>
            </a:r>
            <a:r>
              <a:rPr lang="ru-RU" sz="32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книгам? </a:t>
            </a: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</a:t>
            </a:r>
            <a:r>
              <a:rPr lang="ru-RU" sz="3200" b="1" cap="none" dirty="0">
                <a:solidFill>
                  <a:srgbClr val="ED8F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подчинить влиянию библиотеки</a:t>
            </a:r>
            <a:r>
              <a:rPr lang="ru-RU" sz="32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возможно широкий район?»</a:t>
            </a:r>
          </a:p>
          <a:p>
            <a:pPr algn="ctr" defTabSz="1219170" eaLnBrk="1" fontAlgn="auto" hangingPunct="1">
              <a:spcBef>
                <a:spcPts val="2400"/>
              </a:spcBef>
              <a:spcAft>
                <a:spcPts val="0"/>
              </a:spcAft>
              <a:defRPr/>
            </a:pP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«Библиотека </a:t>
            </a:r>
            <a:r>
              <a:rPr lang="ru-RU" sz="32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должна в высшей степени </a:t>
            </a: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бережно относиться к личности </a:t>
            </a:r>
            <a:r>
              <a:rPr lang="ru-RU" sz="32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каждого</a:t>
            </a:r>
            <a:r>
              <a:rPr lang="ru-RU" sz="32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читателя»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80325" y="932723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380325" y="6526101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5" y="260649"/>
            <a:ext cx="701593" cy="483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7862" y="5507643"/>
            <a:ext cx="7273101" cy="92332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Рубакин Николай Александрович </a:t>
            </a:r>
            <a:r>
              <a:rPr lang="ru-RU" sz="1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задачи библиотечного дела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докл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25 марта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1907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г.) </a:t>
            </a:r>
            <a:r>
              <a:rPr lang="ru-RU" sz="1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// Рубакин, Н.А. Библиологическая психология/ Н.А. Рубакин.-М., 2006.-С. 606, 623</a:t>
            </a:r>
          </a:p>
        </p:txBody>
      </p:sp>
    </p:spTree>
    <p:extLst>
      <p:ext uri="{BB962C8B-B14F-4D97-AF65-F5344CB8AC3E}">
        <p14:creationId xmlns:p14="http://schemas.microsoft.com/office/powerpoint/2010/main" val="12020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2" y="740701"/>
            <a:ext cx="1216863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457879" y="2852936"/>
            <a:ext cx="1536171" cy="672075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5" y="164638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" y="932723"/>
            <a:ext cx="12139793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09740" y="3140968"/>
            <a:ext cx="2112235" cy="288032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0892" y="2048184"/>
            <a:ext cx="1248139" cy="192021"/>
          </a:xfrm>
          <a:prstGeom prst="roundRect">
            <a:avLst/>
          </a:prstGeom>
          <a:solidFill>
            <a:srgbClr val="262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66576" y="1"/>
            <a:ext cx="6195329" cy="127214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Работа с результатами поиска</a:t>
            </a:r>
          </a:p>
        </p:txBody>
      </p:sp>
    </p:spTree>
    <p:extLst>
      <p:ext uri="{BB962C8B-B14F-4D97-AF65-F5344CB8AC3E}">
        <p14:creationId xmlns:p14="http://schemas.microsoft.com/office/powerpoint/2010/main" val="17870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32" y="0"/>
            <a:ext cx="9783265" cy="68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6" y="611730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679509" y="411775"/>
            <a:ext cx="10256411" cy="772948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ТОП – 10   тем подписок на рассылки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51340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11776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692070"/>
              </p:ext>
            </p:extLst>
          </p:nvPr>
        </p:nvGraphicFramePr>
        <p:xfrm>
          <a:off x="143339" y="1604798"/>
          <a:ext cx="12048661" cy="5088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10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" y="425285"/>
            <a:ext cx="10133892" cy="643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063552" y="2180862"/>
            <a:ext cx="2016224" cy="480053"/>
          </a:xfrm>
          <a:prstGeom prst="roundRect">
            <a:avLst/>
          </a:prstGeom>
          <a:solidFill>
            <a:srgbClr val="262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1470" y="4915857"/>
            <a:ext cx="2296457" cy="430140"/>
          </a:xfrm>
          <a:prstGeom prst="roundRect">
            <a:avLst/>
          </a:prstGeom>
          <a:noFill/>
          <a:ln w="5715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32205" y="4119166"/>
            <a:ext cx="384043" cy="48005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996672" y="117509"/>
            <a:ext cx="6195329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Работа с результатами поиска</a:t>
            </a:r>
          </a:p>
        </p:txBody>
      </p:sp>
    </p:spTree>
    <p:extLst>
      <p:ext uri="{BB962C8B-B14F-4D97-AF65-F5344CB8AC3E}">
        <p14:creationId xmlns:p14="http://schemas.microsoft.com/office/powerpoint/2010/main" val="75740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" y="35091"/>
            <a:ext cx="12145684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069" y="1316766"/>
            <a:ext cx="4494088" cy="1632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24" y="356660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9" y="68627"/>
            <a:ext cx="11652013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63200" y="1936216"/>
            <a:ext cx="1487488" cy="192021"/>
          </a:xfrm>
          <a:prstGeom prst="roundRect">
            <a:avLst/>
          </a:prstGeom>
          <a:noFill/>
          <a:ln w="1905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6263" y="878509"/>
            <a:ext cx="1152128" cy="158996"/>
          </a:xfrm>
          <a:prstGeom prst="rect">
            <a:avLst/>
          </a:prstGeom>
          <a:solidFill>
            <a:srgbClr val="262C38"/>
          </a:solidFill>
          <a:ln>
            <a:solidFill>
              <a:srgbClr val="262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07969" y="218629"/>
            <a:ext cx="6195329" cy="127214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Помощь в поиске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22847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63" y="-2896"/>
            <a:ext cx="8189229" cy="686089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82734" y="4197085"/>
            <a:ext cx="2281085" cy="38404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970117" y="863910"/>
            <a:ext cx="6195329" cy="1272143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Помощь в поиске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539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512"/>
            <a:ext cx="12192000" cy="3598977"/>
          </a:xfrm>
          <a:prstGeom prst="rect">
            <a:avLst/>
          </a:prstGeom>
        </p:spPr>
      </p:pic>
      <p:pic>
        <p:nvPicPr>
          <p:cNvPr id="3074" name="Picture 2" descr="Сайт справки и поддержки EB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48681"/>
            <a:ext cx="15875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9" y="0"/>
            <a:ext cx="120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80325" y="932723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5" y="260649"/>
            <a:ext cx="701593" cy="483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218522"/>
            <a:ext cx="10515600" cy="567597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 многих организаций есть личный кабинет клиента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18" y="1229286"/>
            <a:ext cx="9856693" cy="5486731"/>
          </a:xfrm>
          <a:prstGeom prst="rect">
            <a:avLst/>
          </a:prstGeom>
          <a:ln>
            <a:solidFill>
              <a:srgbClr val="FF9934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8091578" y="1251061"/>
            <a:ext cx="2847034" cy="525469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843601" y="2134841"/>
            <a:ext cx="960107" cy="384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/>
          </a:p>
        </p:txBody>
      </p:sp>
      <p:sp>
        <p:nvSpPr>
          <p:cNvPr id="10" name="Прямоугольник 9"/>
          <p:cNvSpPr/>
          <p:nvPr/>
        </p:nvSpPr>
        <p:spPr>
          <a:xfrm>
            <a:off x="8615009" y="3087151"/>
            <a:ext cx="1320259" cy="102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/>
          </a:p>
        </p:txBody>
      </p:sp>
      <p:sp>
        <p:nvSpPr>
          <p:cNvPr id="11" name="Прямоугольник 10"/>
          <p:cNvSpPr/>
          <p:nvPr/>
        </p:nvSpPr>
        <p:spPr>
          <a:xfrm>
            <a:off x="8880969" y="3899299"/>
            <a:ext cx="960107" cy="127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/>
          </a:p>
        </p:txBody>
      </p:sp>
      <p:sp>
        <p:nvSpPr>
          <p:cNvPr id="12" name="Прямоугольник 11"/>
          <p:cNvSpPr/>
          <p:nvPr/>
        </p:nvSpPr>
        <p:spPr>
          <a:xfrm>
            <a:off x="8978739" y="6030672"/>
            <a:ext cx="960107" cy="383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/>
          </a:p>
        </p:txBody>
      </p:sp>
      <p:sp>
        <p:nvSpPr>
          <p:cNvPr id="13" name="Прямоугольник 12"/>
          <p:cNvSpPr/>
          <p:nvPr/>
        </p:nvSpPr>
        <p:spPr>
          <a:xfrm>
            <a:off x="8978739" y="4523068"/>
            <a:ext cx="960107" cy="313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7" y="1"/>
            <a:ext cx="10896533" cy="6865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314" y="4305273"/>
            <a:ext cx="4093751" cy="17851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34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«Бесшовный» переход </a:t>
            </a:r>
            <a:r>
              <a:rPr lang="ru-RU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систему</a:t>
            </a:r>
            <a:endParaRPr lang="ru-RU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916716" y="4699329"/>
            <a:ext cx="864096" cy="0"/>
          </a:xfrm>
          <a:prstGeom prst="straightConnector1">
            <a:avLst/>
          </a:prstGeom>
          <a:ln w="28575">
            <a:solidFill>
              <a:srgbClr val="FF99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2460347" y="4608580"/>
            <a:ext cx="1440160" cy="275285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8755" y="2507364"/>
            <a:ext cx="1828272" cy="239373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3" y="3044957"/>
            <a:ext cx="11666657" cy="3391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983" y="10323"/>
            <a:ext cx="9444765" cy="861770"/>
          </a:xfrm>
          <a:prstGeom prst="rect">
            <a:avLst/>
          </a:prstGeom>
          <a:noFill/>
          <a:ln w="38100">
            <a:solidFill>
              <a:srgbClr val="FF9934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нет фразы </a:t>
            </a:r>
            <a:r>
              <a:rPr lang="ru-RU" sz="2400" b="1" dirty="0" smtClean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«Войти в систему»,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значит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гиперссылке на ресурс есть логин/пароль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1796819"/>
            <a:ext cx="11851880" cy="115212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7328" y="1796819"/>
            <a:ext cx="1632181" cy="48005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679511" y="861775"/>
            <a:ext cx="2304255" cy="935044"/>
          </a:xfrm>
          <a:prstGeom prst="straightConnector1">
            <a:avLst/>
          </a:prstGeom>
          <a:ln w="38100">
            <a:solidFill>
              <a:srgbClr val="FF99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626" y="189214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88288" y="1220755"/>
            <a:ext cx="3360373" cy="30777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ресурсов в удалённом доступе,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</a:t>
            </a:r>
            <a:r>
              <a:rPr lang="en-US" sz="32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есть «бесшовный» переход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24" y="356660"/>
            <a:ext cx="701593" cy="48334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38" y="-2"/>
            <a:ext cx="7280694" cy="693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5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7" y="569344"/>
            <a:ext cx="12210947" cy="563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84408" y="3122762"/>
            <a:ext cx="9463177" cy="526212"/>
          </a:xfrm>
          <a:prstGeom prst="roundRect">
            <a:avLst/>
          </a:prstGeom>
          <a:noFill/>
          <a:ln w="28575">
            <a:solidFill>
              <a:srgbClr val="EB8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592" y="202750"/>
            <a:ext cx="7290817" cy="6452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31637" y="5550005"/>
            <a:ext cx="2112235" cy="38404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7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58" y="1220755"/>
            <a:ext cx="11151415" cy="5142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6" y="315047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15413" y="1700808"/>
            <a:ext cx="10515600" cy="480053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с информацией</a:t>
            </a:r>
            <a:r>
              <a:rPr lang="ru-RU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самостоятельный поиск, сохранение результата; подписка на информирование по теме; запрос бесплатной услуги поиска информации; доступ к </a:t>
            </a:r>
            <a:r>
              <a:rPr lang="ru-RU" sz="35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дискавери</a:t>
            </a:r>
            <a:r>
              <a:rPr lang="ru-RU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-сервису;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Заказ/отслеживание печатных изданий</a:t>
            </a:r>
            <a:r>
              <a:rPr lang="ru-RU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Доступ к лицензионным ресурсам</a:t>
            </a:r>
            <a:r>
              <a:rPr lang="ru-RU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предоставляющих удаленный доступ;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Обратная связь.</a:t>
            </a:r>
            <a:endParaRPr lang="ru-RU" sz="3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79509" y="411775"/>
            <a:ext cx="10256411" cy="772948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Возможности личного кабинета читателей ГПНТБ России: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51340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11776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8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15413" y="1700808"/>
            <a:ext cx="10515600" cy="48005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5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функции личного кабинета читателя + </a:t>
            </a:r>
            <a:r>
              <a:rPr lang="ru-RU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служебный блок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5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Возможности служебного блока гибко настроены </a:t>
            </a:r>
            <a:r>
              <a:rPr lang="ru-RU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зависимости от задач</a:t>
            </a:r>
            <a:r>
              <a:rPr lang="ru-RU" sz="35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выполняемых сотрудником</a:t>
            </a:r>
            <a:endParaRPr lang="ru-RU" sz="3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79509" y="411775"/>
            <a:ext cx="10256411" cy="772948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Возможности личного кабинета </a:t>
            </a:r>
            <a:r>
              <a:rPr lang="ru-RU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сотрудников ГПНТБ </a:t>
            </a:r>
            <a:r>
              <a:rPr lang="ru-RU" sz="3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России: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51340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11776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8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" y="750498"/>
            <a:ext cx="12199114" cy="50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92939" y="1984073"/>
            <a:ext cx="1656631" cy="310551"/>
          </a:xfrm>
          <a:prstGeom prst="roundRect">
            <a:avLst/>
          </a:prstGeom>
          <a:noFill/>
          <a:ln w="38100">
            <a:solidFill>
              <a:srgbClr val="EB8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16989" y="5270740"/>
            <a:ext cx="1673524" cy="310551"/>
          </a:xfrm>
          <a:prstGeom prst="roundRect">
            <a:avLst/>
          </a:prstGeom>
          <a:noFill/>
          <a:ln w="28575">
            <a:solidFill>
              <a:srgbClr val="EB8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92039" cy="631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qrcoder.ru/code/?https%3A%2F%2Fcat.gpntb.ru%2Findex.php%3Fid%3DExpositions%2FS%26sid%3D089f5052e73d99a1d21090b027865132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51435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018581" y="2441275"/>
            <a:ext cx="1682151" cy="717239"/>
          </a:xfrm>
          <a:prstGeom prst="roundRect">
            <a:avLst/>
          </a:prstGeom>
          <a:noFill/>
          <a:ln w="38100">
            <a:solidFill>
              <a:srgbClr val="EB8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18581" y="5477774"/>
            <a:ext cx="1889185" cy="646981"/>
          </a:xfrm>
          <a:prstGeom prst="roundRect">
            <a:avLst/>
          </a:prstGeom>
          <a:noFill/>
          <a:ln w="38100">
            <a:solidFill>
              <a:srgbClr val="EB8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36" y="1142008"/>
            <a:ext cx="10727123" cy="571599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9456" y="154308"/>
            <a:ext cx="10515600" cy="5675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Через личные кабинеты мы получаем </a:t>
            </a:r>
            <a:br>
              <a:rPr lang="ru-RU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дистанционные услуги от организаций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1" y="154309"/>
            <a:ext cx="701593" cy="4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6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696" y="1796819"/>
            <a:ext cx="10992901" cy="49852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Рекомендации на основе ранее выданных изданий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Рекомендации на основе сходства интересов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Рекомендации студентам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Рекомендации на основе указанных читателем интересов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lang="ru-RU" sz="37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67688" y="164637"/>
            <a:ext cx="10468232" cy="1000024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Рекомендательные сервисы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31371" y="131676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7" y="354134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9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28" y="1412776"/>
            <a:ext cx="10515600" cy="374441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71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Сервис рекомендаций в помощь библиотекарю:</a:t>
            </a:r>
            <a:br>
              <a:rPr lang="ru-RU" sz="71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6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АРМ «Книговыдача» ИРБИС64+</a:t>
            </a:r>
            <a:endParaRPr lang="ru-RU" sz="6500" b="1" dirty="0">
              <a:solidFill>
                <a:srgbClr val="FF99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16732" y="1124744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" y="364430"/>
            <a:ext cx="701593" cy="483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8325" y="294178"/>
            <a:ext cx="1807540" cy="62324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3726" y="5829267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1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56" y="2276872"/>
            <a:ext cx="6129473" cy="15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3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67" y="15356"/>
            <a:ext cx="9375684" cy="684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295467" y="898445"/>
            <a:ext cx="4992555" cy="3840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95467" y="6309320"/>
            <a:ext cx="1440160" cy="54868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28" y="2084851"/>
            <a:ext cx="10515600" cy="240026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71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Сервис рекомендаций для читателя:</a:t>
            </a:r>
            <a:br>
              <a:rPr lang="ru-RU" sz="71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WEB-</a:t>
            </a:r>
            <a:r>
              <a:rPr lang="ru-RU" sz="6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ИРБИС64+</a:t>
            </a:r>
            <a:endParaRPr lang="ru-RU" sz="6500" b="1" dirty="0">
              <a:solidFill>
                <a:srgbClr val="FF99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16732" y="1124744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" y="364430"/>
            <a:ext cx="701593" cy="483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8325" y="294178"/>
            <a:ext cx="1807540" cy="62324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3726" y="5829267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7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9405"/>
            <a:ext cx="12192000" cy="800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8688288" y="3140968"/>
            <a:ext cx="1920213" cy="28803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08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1427"/>
            <a:ext cx="14401600" cy="81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98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4698"/>
            <a:ext cx="14352917" cy="807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11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20985"/>
            <a:ext cx="11760629" cy="683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59" y="1062047"/>
            <a:ext cx="5026355" cy="305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32171" y="3044957"/>
            <a:ext cx="3072341" cy="43501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4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15413" y="1573849"/>
            <a:ext cx="10515600" cy="4860125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Персонализация библиотечно-информационного обслуживания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в современных условиях </a:t>
            </a:r>
            <a:r>
              <a:rPr lang="ru-RU" sz="4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4000" b="1" cap="all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необходимость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Она позволяет повысить востребованность услуг библиотеки.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Личные кабинеты читателей 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важный элемент персонализации и </a:t>
            </a:r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необходимо расширять их функциональные возможности</a:t>
            </a:r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51848" y="266414"/>
            <a:ext cx="10256411" cy="772948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03709" y="1316765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09473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679509" y="248374"/>
            <a:ext cx="10256411" cy="772948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Вместо выводов:</a:t>
            </a:r>
          </a:p>
        </p:txBody>
      </p:sp>
    </p:spTree>
    <p:extLst>
      <p:ext uri="{BB962C8B-B14F-4D97-AF65-F5344CB8AC3E}">
        <p14:creationId xmlns:p14="http://schemas.microsoft.com/office/powerpoint/2010/main" val="19076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380324" y="1302588"/>
            <a:ext cx="11548616" cy="5262114"/>
          </a:xfrm>
          <a:prstGeom prst="rect">
            <a:avLst/>
          </a:prstGeom>
        </p:spPr>
        <p:txBody>
          <a:bodyPr vert="horz" lIns="121917" tIns="60958" rIns="121917" bIns="60958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9pPr>
          </a:lstStyle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Личное обращение, фото </a:t>
            </a:r>
          </a:p>
          <a:p>
            <a:pPr marL="457189" indent="-457189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Получение дистанционных услуг</a:t>
            </a: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без посещения организации</a:t>
            </a:r>
          </a:p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Акции и поздравления к дню рождения/важным датам</a:t>
            </a:r>
          </a:p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Программы лояльности</a:t>
            </a:r>
          </a:p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Отбор товаров/услуг в «Избранное» </a:t>
            </a:r>
          </a:p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Сервисы рекомендаций</a:t>
            </a:r>
          </a:p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Отслеживание заказов/покупок</a:t>
            </a:r>
          </a:p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Обратная связь/чат</a:t>
            </a:r>
          </a:p>
          <a:p>
            <a:pPr marL="457189" indent="-457189" defTabSz="121917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9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Подписка на рассылки и т.д.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80324" y="1124744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5" y="260649"/>
            <a:ext cx="701593" cy="483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8" y="118643"/>
            <a:ext cx="10362587" cy="1006101"/>
          </a:xfrm>
        </p:spPr>
        <p:txBody>
          <a:bodyPr>
            <a:noAutofit/>
          </a:bodyPr>
          <a:lstStyle/>
          <a:p>
            <a:pPr lvl="0"/>
            <a:r>
              <a:rPr lang="ru-RU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Возможности личных кабинетов клиентов:</a:t>
            </a:r>
            <a:endParaRPr lang="ru-RU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1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19403" y="2126285"/>
            <a:ext cx="7296811" cy="3510961"/>
          </a:xfrm>
          <a:prstGeom prst="rect">
            <a:avLst/>
          </a:prstGeom>
        </p:spPr>
        <p:txBody>
          <a:bodyPr lIns="121917" tIns="60958" rIns="121917" bIns="60958" anchor="ctr">
            <a:normAutofit fontScale="5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8300" b="1" i="1" dirty="0">
                <a:solidFill>
                  <a:srgbClr val="FF99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Остались вопросы? </a:t>
            </a:r>
          </a:p>
          <a:p>
            <a:pPr algn="ctr">
              <a:defRPr/>
            </a:pPr>
            <a:r>
              <a:rPr lang="ru-RU" sz="8300" b="1" i="1" dirty="0">
                <a:solidFill>
                  <a:srgbClr val="FF99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Пишите, звоните:</a:t>
            </a:r>
            <a:br>
              <a:rPr lang="ru-RU" sz="8300" b="1" i="1" dirty="0">
                <a:solidFill>
                  <a:srgbClr val="FF993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8300" b="1" i="1" dirty="0">
              <a:solidFill>
                <a:srgbClr val="FF99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endParaRPr lang="ru-RU" sz="7100" b="1" i="1" dirty="0">
              <a:solidFill>
                <a:srgbClr val="FF9934"/>
              </a:solidFill>
            </a:endParaRPr>
          </a:p>
          <a:p>
            <a:pPr algn="ctr">
              <a:defRPr/>
            </a:pPr>
            <a:r>
              <a:rPr lang="ru-RU" sz="7100" b="1" dirty="0">
                <a:solidFill>
                  <a:srgbClr val="FF9934"/>
                </a:solidFill>
              </a:rPr>
              <a:t/>
            </a:r>
            <a:br>
              <a:rPr lang="ru-RU" sz="7100" b="1" dirty="0">
                <a:solidFill>
                  <a:srgbClr val="FF9934"/>
                </a:solidFill>
              </a:rPr>
            </a:br>
            <a:r>
              <a:rPr lang="en-US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obu@gpntb.ru</a:t>
            </a:r>
            <a:endParaRPr lang="ru-RU" dirty="0" smtClean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olushakova@mail.ru</a:t>
            </a:r>
            <a:endParaRPr lang="ru-RU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+7-968-944-92-10</a:t>
            </a:r>
            <a:endParaRPr lang="ru-RU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8851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4" y="294217"/>
            <a:ext cx="937684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83267" y="249767"/>
            <a:ext cx="2550584" cy="635000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>
              <a:lnSpc>
                <a:spcPts val="1333"/>
              </a:lnSpc>
              <a:defRPr/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  <a:defRPr/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  <a:defRPr/>
            </a:pPr>
            <a:r>
              <a:rPr lang="ru-RU" sz="12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57717" y="1123951"/>
            <a:ext cx="11504083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24035" y="2366399"/>
            <a:ext cx="1728192" cy="1744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98617" y="4293097"/>
            <a:ext cx="2016224" cy="58477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500" dirty="0">
                <a:latin typeface="Cambria" panose="02040503050406030204" pitchFamily="18" charset="0"/>
                <a:ea typeface="Cambria" panose="02040503050406030204" pitchFamily="18" charset="0"/>
              </a:rPr>
              <a:t>Подпишитесь на наш канал</a:t>
            </a:r>
          </a:p>
        </p:txBody>
      </p:sp>
      <p:sp>
        <p:nvSpPr>
          <p:cNvPr id="12" name="Подзаголовок 6"/>
          <p:cNvSpPr txBox="1"/>
          <p:nvPr/>
        </p:nvSpPr>
        <p:spPr bwMode="auto">
          <a:xfrm>
            <a:off x="2001807" y="3371627"/>
            <a:ext cx="4732003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9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Ушакова Ольга Борисовна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заместитель генерального директора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ГПНТБ России по библиотечной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39103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431372" y="1903361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09473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qrcoder.ru/code/?https%3A%2F%2Fforms.yandex.ru%2Fu%2F63870e413e9d0837302ab1f4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71" y="2269869"/>
            <a:ext cx="3464096" cy="34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0642" y="305395"/>
            <a:ext cx="10213864" cy="1426220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Прошу</a:t>
            </a:r>
            <a:r>
              <a:rPr lang="ru-RU" sz="4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4800" b="1" i="1" dirty="0" smtClean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ответить</a:t>
            </a:r>
            <a:r>
              <a:rPr lang="ru-RU" sz="4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вопросы небольшой анонимной анкеты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8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2"/>
          <p:cNvSpPr>
            <a:spLocks noGrp="1"/>
          </p:cNvSpPr>
          <p:nvPr>
            <p:ph type="title"/>
          </p:nvPr>
        </p:nvSpPr>
        <p:spPr>
          <a:xfrm>
            <a:off x="1871531" y="644691"/>
            <a:ext cx="9482269" cy="1045997"/>
          </a:xfrm>
        </p:spPr>
        <p:txBody>
          <a:bodyPr/>
          <a:lstStyle/>
          <a:p>
            <a:r>
              <a:rPr lang="ru-RU" altLang="ru-RU" b="1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Узнать о спикере:</a:t>
            </a:r>
          </a:p>
        </p:txBody>
      </p:sp>
      <p:sp>
        <p:nvSpPr>
          <p:cNvPr id="88067" name="Объект 3"/>
          <p:cNvSpPr>
            <a:spLocks noGrp="1"/>
          </p:cNvSpPr>
          <p:nvPr>
            <p:ph sz="half" idx="1"/>
          </p:nvPr>
        </p:nvSpPr>
        <p:spPr>
          <a:xfrm>
            <a:off x="1298574" y="2560638"/>
            <a:ext cx="4718051" cy="652463"/>
          </a:xfrm>
        </p:spPr>
        <p:txBody>
          <a:bodyPr>
            <a:normAutofit fontScale="92500"/>
          </a:bodyPr>
          <a:lstStyle/>
          <a:p>
            <a:r>
              <a:rPr lang="ru-RU" altLang="ru-RU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2"/>
              </a:rPr>
              <a:t>Ссылка на профиль в РИНЦ</a:t>
            </a:r>
            <a:endParaRPr lang="ru-RU" altLang="ru-RU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8068" name="Объект 4"/>
          <p:cNvSpPr>
            <a:spLocks noGrp="1"/>
          </p:cNvSpPr>
          <p:nvPr>
            <p:ph sz="half" idx="2"/>
          </p:nvPr>
        </p:nvSpPr>
        <p:spPr>
          <a:xfrm>
            <a:off x="6181725" y="2560640"/>
            <a:ext cx="4718051" cy="581025"/>
          </a:xfrm>
        </p:spPr>
        <p:txBody>
          <a:bodyPr>
            <a:normAutofit fontScale="92500"/>
          </a:bodyPr>
          <a:lstStyle/>
          <a:p>
            <a:r>
              <a:rPr lang="ru-RU" altLang="ru-RU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Ссылка на канал </a:t>
            </a:r>
            <a:r>
              <a:rPr lang="en-US" altLang="ru-RU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  <a:hlinkClick r:id="rId3"/>
              </a:rPr>
              <a:t>RUtube</a:t>
            </a:r>
            <a:endParaRPr lang="ru-RU" altLang="ru-RU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88069" name="Picture 2" descr="http://qrcoder.ru/code/?https%3A%2F%2Fwww.elibrary.ru%2Fauthor_profile.asp%3Fid%3D696736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90" y="3284539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4" descr="http://qrcoder.ru/code/?https%3A%2F%2Frutube.ru%2Fchannel%2F24743204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3259139"/>
            <a:ext cx="2484439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11337" y="1690688"/>
            <a:ext cx="11340776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2" y="781093"/>
            <a:ext cx="787105" cy="54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670840" y="166654"/>
            <a:ext cx="10256411" cy="772948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2702" y="1182420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2" y="409473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87488" y="266414"/>
            <a:ext cx="10256411" cy="772948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Рекомендательный список по теме «личный кабинет»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1325477"/>
            <a:ext cx="5626885" cy="54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0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extBox 2"/>
          <p:cNvSpPr txBox="1">
            <a:spLocks noChangeArrowheads="1"/>
          </p:cNvSpPr>
          <p:nvPr/>
        </p:nvSpPr>
        <p:spPr bwMode="auto">
          <a:xfrm>
            <a:off x="982663" y="893763"/>
            <a:ext cx="3097212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Мобильное приложение </a:t>
            </a:r>
          </a:p>
          <a:p>
            <a:pPr algn="ctr"/>
            <a:r>
              <a:rPr lang="ru-RU" alt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«Личный кабинет читателя </a:t>
            </a:r>
          </a:p>
          <a:p>
            <a:pPr algn="ctr"/>
            <a:r>
              <a:rPr lang="ru-RU" alt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ГУНБ Красноярского края»</a:t>
            </a:r>
          </a:p>
        </p:txBody>
      </p:sp>
      <p:pic>
        <p:nvPicPr>
          <p:cNvPr id="23040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1" y="0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56139" y="620713"/>
            <a:ext cx="2879725" cy="172878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0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588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0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1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-7936"/>
            <a:ext cx="30861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6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-25400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9" y="-25400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-41275"/>
            <a:ext cx="308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6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3" y="1892830"/>
            <a:ext cx="10515600" cy="2158380"/>
          </a:xfrm>
        </p:spPr>
        <p:txBody>
          <a:bodyPr>
            <a:normAutofit/>
          </a:bodyPr>
          <a:lstStyle/>
          <a:p>
            <a:r>
              <a:rPr lang="ru-RU" sz="7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7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Полезняшки</a:t>
            </a:r>
            <a:r>
              <a:rPr lang="ru-RU" sz="7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r>
              <a:rPr lang="ru-RU" sz="7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</a:t>
            </a:r>
            <a:endParaRPr lang="ru-RU" sz="5900" b="1" dirty="0">
              <a:solidFill>
                <a:srgbClr val="FF993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43726" y="1124744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" y="257144"/>
            <a:ext cx="701593" cy="483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8325" y="186891"/>
            <a:ext cx="1807540" cy="62324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Государственная публичная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научно-техническая </a:t>
            </a:r>
          </a:p>
          <a:p>
            <a:pPr>
              <a:lnSpc>
                <a:spcPts val="1333"/>
              </a:lnSpc>
            </a:pPr>
            <a:r>
              <a:rPr lang="ru-RU" sz="1100" kern="100" dirty="0">
                <a:solidFill>
                  <a:srgbClr val="005A7E"/>
                </a:solidFill>
                <a:latin typeface="Arial Narrow" panose="020B0606020202030204" pitchFamily="34" charset="0"/>
              </a:rPr>
              <a:t>библиотека России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3726" y="5829267"/>
            <a:ext cx="11504549" cy="0"/>
          </a:xfrm>
          <a:prstGeom prst="line">
            <a:avLst/>
          </a:prstGeom>
          <a:ln w="28575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3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55" y="452669"/>
            <a:ext cx="12266744" cy="582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6053" y="-8163"/>
            <a:ext cx="4608512" cy="3077765"/>
          </a:xfrm>
          <a:prstGeom prst="rect">
            <a:avLst/>
          </a:prstGeom>
          <a:solidFill>
            <a:schemeClr val="bg1"/>
          </a:solidFill>
          <a:ln>
            <a:solidFill>
              <a:srgbClr val="FF9934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Определить </a:t>
            </a:r>
          </a:p>
          <a:p>
            <a:pPr algn="ctr"/>
            <a:r>
              <a:rPr lang="ru-RU" sz="43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индекс УДК.</a:t>
            </a:r>
            <a:r>
              <a:rPr lang="ru-RU" sz="4300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достоверной, бесплатной версии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02128" y="3009875"/>
            <a:ext cx="480053" cy="288032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4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393134" y="1796819"/>
            <a:ext cx="11233151" cy="3744416"/>
          </a:xfrm>
          <a:prstGeom prst="rect">
            <a:avLst/>
          </a:prstGeom>
        </p:spPr>
        <p:txBody>
          <a:bodyPr vert="horz" lIns="121917" tIns="60958" rIns="121917" bIns="60958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9pPr>
          </a:lstStyle>
          <a:p>
            <a:pPr marL="457189" indent="-457189" defTabSz="1219170" eaLnBrk="1" fontAlgn="auto" hangingPunct="1">
              <a:spcBef>
                <a:spcPts val="4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7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Содержали сведения о литературе «на руках»</a:t>
            </a:r>
          </a:p>
          <a:p>
            <a:pPr marL="457189" indent="-457189" defTabSz="1219170" eaLnBrk="1" fontAlgn="auto" hangingPunct="1">
              <a:spcBef>
                <a:spcPts val="4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700" b="1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Позволяли видеть «задолженность»</a:t>
            </a:r>
          </a:p>
          <a:p>
            <a:pPr marL="457189" indent="-457189" defTabSz="1219170" eaLnBrk="1" fontAlgn="auto" hangingPunct="1">
              <a:spcBef>
                <a:spcPts val="4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700" b="1" cap="none" dirty="0">
                <a:solidFill>
                  <a:srgbClr val="EB85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Позволяли делать предварительный заказ </a:t>
            </a:r>
            <a:r>
              <a:rPr lang="ru-RU" sz="3700" cap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изданий в электронном каталоге</a:t>
            </a:r>
            <a:endParaRPr lang="ru-RU" sz="4800" cap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80325" y="1428795"/>
            <a:ext cx="11548616" cy="0"/>
          </a:xfrm>
          <a:prstGeom prst="line">
            <a:avLst/>
          </a:prstGeom>
          <a:ln w="19050">
            <a:solidFill>
              <a:srgbClr val="FF99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5" y="260649"/>
            <a:ext cx="701593" cy="483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8" y="59192"/>
            <a:ext cx="10362587" cy="1369603"/>
          </a:xfrm>
        </p:spPr>
        <p:txBody>
          <a:bodyPr>
            <a:noAutofit/>
          </a:bodyPr>
          <a:lstStyle/>
          <a:p>
            <a:pPr lvl="0"/>
            <a:r>
              <a:rPr lang="ru-RU" sz="3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Сначала АБИС почти повторяли «функционал» читательских формуляров:</a:t>
            </a:r>
            <a:endParaRPr lang="ru-RU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73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9" y="0"/>
            <a:ext cx="11952651" cy="710698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701286" y="3000131"/>
            <a:ext cx="1632181" cy="384043"/>
          </a:xfrm>
          <a:prstGeom prst="roundRect">
            <a:avLst/>
          </a:prstGeom>
          <a:noFill/>
          <a:ln w="5715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6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5" y="402491"/>
            <a:ext cx="12163896" cy="583097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39350" y="2564904"/>
            <a:ext cx="192021" cy="192021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0443" y="3751648"/>
            <a:ext cx="209563" cy="227104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99456" y="1988840"/>
            <a:ext cx="576064" cy="38404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608501" y="1700808"/>
            <a:ext cx="1248139" cy="38404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294102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9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917"/>
            <a:ext cx="12001333" cy="53310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" y="1"/>
            <a:ext cx="12163527" cy="285709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992544" y="1002421"/>
            <a:ext cx="1152128" cy="38404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03445" y="3717032"/>
            <a:ext cx="384043" cy="288032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378" y="201946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0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-785"/>
            <a:ext cx="10273141" cy="6898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57" y="2606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32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31" y="0"/>
            <a:ext cx="8208235" cy="6840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24" y="2606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51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0"/>
            <a:ext cx="11376587" cy="668198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27381" y="548680"/>
            <a:ext cx="864096" cy="288032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020" y="602128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4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5" y="8398"/>
            <a:ext cx="9552384" cy="68511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74728" y="915182"/>
            <a:ext cx="1056117" cy="192021"/>
          </a:xfrm>
          <a:prstGeom prst="rect">
            <a:avLst/>
          </a:prstGeom>
          <a:solidFill>
            <a:srgbClr val="262C38"/>
          </a:solidFill>
          <a:ln>
            <a:solidFill>
              <a:srgbClr val="262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7454" y="1980069"/>
            <a:ext cx="480053" cy="288032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83488" y="0"/>
            <a:ext cx="4608512" cy="3077765"/>
          </a:xfrm>
          <a:prstGeom prst="rect">
            <a:avLst/>
          </a:prstGeom>
          <a:solidFill>
            <a:schemeClr val="bg1"/>
          </a:solidFill>
          <a:ln w="19050">
            <a:solidFill>
              <a:srgbClr val="FF9934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37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Определить </a:t>
            </a:r>
          </a:p>
          <a:p>
            <a:pPr algn="ctr"/>
            <a:r>
              <a:rPr lang="ru-RU" sz="4300" b="1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индекс ГРНТИ.</a:t>
            </a:r>
            <a:r>
              <a:rPr lang="ru-RU" sz="4300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ru-RU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эталонной, бесплатной версии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437507" y="1011192"/>
            <a:ext cx="3145981" cy="968877"/>
          </a:xfrm>
          <a:prstGeom prst="straightConnector1">
            <a:avLst/>
          </a:prstGeom>
          <a:ln w="28575">
            <a:solidFill>
              <a:srgbClr val="FF99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8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02" y="1"/>
            <a:ext cx="10325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57"/>
            <a:ext cx="12186323" cy="641208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43339" y="2084851"/>
            <a:ext cx="11905323" cy="1056117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99" y="0"/>
            <a:ext cx="8496267" cy="696491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762523" y="1151640"/>
            <a:ext cx="480053" cy="192021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9563" y="5349214"/>
            <a:ext cx="3936437" cy="192021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68342" y="644691"/>
            <a:ext cx="768085" cy="38404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5" y="157858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9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58"/>
            <a:ext cx="9164483" cy="551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582157"/>
            <a:ext cx="9728200" cy="526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7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9033592" cy="678937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385739" y="722771"/>
            <a:ext cx="672075" cy="192021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9509" y="914792"/>
            <a:ext cx="768085" cy="305963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71531" y="6309320"/>
            <a:ext cx="6336704" cy="548680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3319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028"/>
            <a:ext cx="12192000" cy="4821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3319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1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984"/>
            <a:ext cx="12192000" cy="51960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5" y="164638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7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80" y="0"/>
            <a:ext cx="1045064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0" y="68628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6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4" y="1892829"/>
            <a:ext cx="11972097" cy="2976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3319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791744" y="4197085"/>
            <a:ext cx="7968885" cy="672075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5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9" y="1"/>
            <a:ext cx="9624617" cy="687058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920203" y="4773150"/>
            <a:ext cx="1440160" cy="480053"/>
          </a:xfrm>
          <a:prstGeom prst="roundRect">
            <a:avLst/>
          </a:prstGeom>
          <a:noFill/>
          <a:ln w="38100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2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7" y="1"/>
            <a:ext cx="9648395" cy="684092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03712" y="1700808"/>
            <a:ext cx="1248139" cy="480053"/>
          </a:xfrm>
          <a:prstGeom prst="roundRect">
            <a:avLst/>
          </a:prstGeom>
          <a:noFill/>
          <a:ln w="28575">
            <a:solidFill>
              <a:srgbClr val="FF99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6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626" y="1"/>
            <a:ext cx="7872875" cy="6883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3319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256" y="561789"/>
            <a:ext cx="3208165" cy="40010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www.bibliohorizon.ru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http://qrcoder.ru/code/?https%3A%2F%2Fwww.bibliohorizon.ru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6" y="1149389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6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0"/>
            <a:ext cx="83312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3319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39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63" y="-10737"/>
            <a:ext cx="7762180" cy="6828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4" y="331949"/>
            <a:ext cx="700617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3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1164</Words>
  <Application>Microsoft Office PowerPoint</Application>
  <PresentationFormat>Широкоэкранный</PresentationFormat>
  <Paragraphs>179</Paragraphs>
  <Slides>99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6" baseType="lpstr">
      <vt:lpstr>Arial</vt:lpstr>
      <vt:lpstr>Arial Narrow</vt:lpstr>
      <vt:lpstr>Calibri</vt:lpstr>
      <vt:lpstr>Calibri Light</vt:lpstr>
      <vt:lpstr>Cambria</vt:lpstr>
      <vt:lpstr>Wingdings</vt:lpstr>
      <vt:lpstr>Тема Office</vt:lpstr>
      <vt:lpstr>Презентация PowerPoint</vt:lpstr>
      <vt:lpstr>Презентация PowerPoint</vt:lpstr>
      <vt:lpstr>Но вокруг столько конкурентов…</vt:lpstr>
      <vt:lpstr>Презентация PowerPoint</vt:lpstr>
      <vt:lpstr>У многих организаций есть личный кабинет клиента</vt:lpstr>
      <vt:lpstr>Через личные кабинеты мы получаем  дистанционные услуги от организаций</vt:lpstr>
      <vt:lpstr>Возможности личных кабинетов клиентов:</vt:lpstr>
      <vt:lpstr>Сначала АБИС почти повторяли «функционал» читательских формуляров: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октября 2022 г. было проведено анкетирование слушателей Школы НАББ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Личный кабинет читателя ГПНТБ России Персонализация</vt:lpstr>
      <vt:lpstr>Презентация PowerPoint</vt:lpstr>
      <vt:lpstr>Особенности фонда</vt:lpstr>
      <vt:lpstr>Особенности электронного каталога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 рекомендаций в помощь библиотекарю: АРМ «Книговыдача» ИРБИС64+</vt:lpstr>
      <vt:lpstr>Презентация PowerPoint</vt:lpstr>
      <vt:lpstr>Презентация PowerPoint</vt:lpstr>
      <vt:lpstr>Сервис рекомендаций для читателя: WEB-ИРБИС64+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Прошу ответить на вопросы небольшой анонимной анкеты</vt:lpstr>
      <vt:lpstr>Узнать о спикере: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«Полезняшки» 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ГПНТБ России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Ижевск 2 декабря</dc:title>
  <dc:subject>Личные кабинеты читателей библиотек как форма дистанционного библиотечно-информационного обслуживания</dc:subject>
  <dc:creator>Ольга Борисовна Ушакова</dc:creator>
  <dc:description>ГПНТБ России</dc:description>
  <cp:lastModifiedBy>user</cp:lastModifiedBy>
  <cp:revision>15</cp:revision>
  <dcterms:created xsi:type="dcterms:W3CDTF">2022-11-30T08:05:54Z</dcterms:created>
  <dcterms:modified xsi:type="dcterms:W3CDTF">2022-12-02T05:01:11Z</dcterms:modified>
</cp:coreProperties>
</file>